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569" r:id="rId2"/>
    <p:sldId id="333" r:id="rId3"/>
    <p:sldId id="571" r:id="rId4"/>
    <p:sldId id="297" r:id="rId5"/>
    <p:sldId id="388" r:id="rId6"/>
    <p:sldId id="392" r:id="rId7"/>
    <p:sldId id="572" r:id="rId8"/>
    <p:sldId id="573" r:id="rId9"/>
    <p:sldId id="391" r:id="rId10"/>
    <p:sldId id="346" r:id="rId11"/>
    <p:sldId id="370" r:id="rId12"/>
    <p:sldId id="360" r:id="rId13"/>
    <p:sldId id="366" r:id="rId14"/>
    <p:sldId id="355" r:id="rId15"/>
    <p:sldId id="379" r:id="rId16"/>
    <p:sldId id="512" r:id="rId17"/>
    <p:sldId id="400" r:id="rId18"/>
    <p:sldId id="461" r:id="rId19"/>
    <p:sldId id="463" r:id="rId20"/>
    <p:sldId id="518" r:id="rId21"/>
    <p:sldId id="540" r:id="rId22"/>
    <p:sldId id="543" r:id="rId23"/>
    <p:sldId id="556" r:id="rId24"/>
    <p:sldId id="562" r:id="rId25"/>
    <p:sldId id="548" r:id="rId26"/>
    <p:sldId id="560" r:id="rId27"/>
    <p:sldId id="547" r:id="rId28"/>
    <p:sldId id="565" r:id="rId29"/>
    <p:sldId id="549" r:id="rId30"/>
    <p:sldId id="575" r:id="rId31"/>
    <p:sldId id="576" r:id="rId32"/>
    <p:sldId id="577" r:id="rId33"/>
    <p:sldId id="574" r:id="rId34"/>
    <p:sldId id="579" r:id="rId35"/>
    <p:sldId id="581" r:id="rId36"/>
    <p:sldId id="582" r:id="rId37"/>
    <p:sldId id="583" r:id="rId38"/>
    <p:sldId id="585" r:id="rId39"/>
    <p:sldId id="584" r:id="rId40"/>
    <p:sldId id="586" r:id="rId41"/>
    <p:sldId id="587" r:id="rId42"/>
    <p:sldId id="258"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4995@gmail.com" initials="i" lastIdx="1" clrIdx="0">
    <p:extLst>
      <p:ext uri="{19B8F6BF-5375-455C-9EA6-DF929625EA0E}">
        <p15:presenceInfo xmlns:p15="http://schemas.microsoft.com/office/powerpoint/2012/main" userId="5f2ca59b9e73ce2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59DF"/>
    <a:srgbClr val="F989FF"/>
    <a:srgbClr val="00652E"/>
    <a:srgbClr val="43FF54"/>
    <a:srgbClr val="3DD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310"/>
    <p:restoredTop sz="95735" autoAdjust="0"/>
  </p:normalViewPr>
  <p:slideViewPr>
    <p:cSldViewPr snapToGrid="0" snapToObjects="1">
      <p:cViewPr>
        <p:scale>
          <a:sx n="83" d="100"/>
          <a:sy n="83" d="100"/>
        </p:scale>
        <p:origin x="472" y="744"/>
      </p:cViewPr>
      <p:guideLst>
        <p:guide orient="horz" pos="2160"/>
        <p:guide pos="2880"/>
      </p:guideLst>
    </p:cSldViewPr>
  </p:slideViewPr>
  <p:outlineViewPr>
    <p:cViewPr>
      <p:scale>
        <a:sx n="33" d="100"/>
        <a:sy n="33" d="100"/>
      </p:scale>
      <p:origin x="0" y="-56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9F9D6-0936-0A44-8D77-FCADF68F9906}" type="datetimeFigureOut">
              <a:rPr lang="en-US" smtClean="0"/>
              <a:t>12/2/21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A951B4-D45D-3C46-AC4A-CB7D1C8721AB}" type="slidenum">
              <a:rPr lang="en-US" smtClean="0"/>
              <a:t>‹#›</a:t>
            </a:fld>
            <a:endParaRPr lang="en-US"/>
          </a:p>
        </p:txBody>
      </p:sp>
    </p:spTree>
    <p:extLst>
      <p:ext uri="{BB962C8B-B14F-4D97-AF65-F5344CB8AC3E}">
        <p14:creationId xmlns:p14="http://schemas.microsoft.com/office/powerpoint/2010/main" val="41828606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a:t>
            </a:fld>
            <a:endParaRPr lang="en-US"/>
          </a:p>
        </p:txBody>
      </p:sp>
    </p:spTree>
    <p:extLst>
      <p:ext uri="{BB962C8B-B14F-4D97-AF65-F5344CB8AC3E}">
        <p14:creationId xmlns:p14="http://schemas.microsoft.com/office/powerpoint/2010/main" val="4079443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a:t>
            </a:fld>
            <a:endParaRPr lang="en-US"/>
          </a:p>
        </p:txBody>
      </p:sp>
    </p:spTree>
    <p:extLst>
      <p:ext uri="{BB962C8B-B14F-4D97-AF65-F5344CB8AC3E}">
        <p14:creationId xmlns:p14="http://schemas.microsoft.com/office/powerpoint/2010/main" val="3953054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13</a:t>
            </a:fld>
            <a:endParaRPr lang="en-US"/>
          </a:p>
        </p:txBody>
      </p:sp>
    </p:spTree>
    <p:extLst>
      <p:ext uri="{BB962C8B-B14F-4D97-AF65-F5344CB8AC3E}">
        <p14:creationId xmlns:p14="http://schemas.microsoft.com/office/powerpoint/2010/main" val="311073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14</a:t>
            </a:fld>
            <a:endParaRPr lang="en-US"/>
          </a:p>
        </p:txBody>
      </p:sp>
    </p:spTree>
    <p:extLst>
      <p:ext uri="{BB962C8B-B14F-4D97-AF65-F5344CB8AC3E}">
        <p14:creationId xmlns:p14="http://schemas.microsoft.com/office/powerpoint/2010/main" val="3008457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15</a:t>
            </a:fld>
            <a:endParaRPr lang="en-US"/>
          </a:p>
        </p:txBody>
      </p:sp>
    </p:spTree>
    <p:extLst>
      <p:ext uri="{BB962C8B-B14F-4D97-AF65-F5344CB8AC3E}">
        <p14:creationId xmlns:p14="http://schemas.microsoft.com/office/powerpoint/2010/main" val="2977541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ru-RU"/>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t>12/2/21</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t>12/2/21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B1A24CD3-204F-4468-8EE4-28A6668D006A}" type="datetimeFigureOut">
              <a:rPr lang="en-US" smtClean="0"/>
              <a:t>12/2/21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B1A24CD3-204F-4468-8EE4-28A6668D006A}" type="datetimeFigureOut">
              <a:rPr lang="en-US" smtClean="0"/>
              <a:t>12/2/21</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ru-RU"/>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Content Placeholder 2"/>
          <p:cNvSpPr>
            <a:spLocks noGrp="1"/>
          </p:cNvSpPr>
          <p:nvPr>
            <p:ph idx="1"/>
          </p:nvPr>
        </p:nvSpPr>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ru-RU"/>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B1A24CD3-204F-4468-8EE4-28A6668D006A}" type="datetimeFigureOut">
              <a:rPr lang="en-US" smtClean="0"/>
              <a:t>12/2/21</a:t>
            </a:fld>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ru-RU"/>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ru-RU"/>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12/2/21</a:t>
            </a:fld>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B1A24CD3-204F-4468-8EE4-28A6668D006A}" type="datetimeFigureOut">
              <a:rPr lang="en-US" smtClean="0"/>
              <a:t>12/2/21</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ru-RU"/>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t>12/2/21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ru-RU"/>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t>12/2/21</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9.png"/><Relationship Id="rId7"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5.jpe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3.png"/><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38E76F-B325-D04E-B17A-A714E4E0F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7873234"/>
          </a:xfrm>
          <a:prstGeom prst="rect">
            <a:avLst/>
          </a:prstGeom>
        </p:spPr>
      </p:pic>
      <p:grpSp>
        <p:nvGrpSpPr>
          <p:cNvPr id="4" name="Group 3">
            <a:extLst>
              <a:ext uri="{FF2B5EF4-FFF2-40B4-BE49-F238E27FC236}">
                <a16:creationId xmlns:a16="http://schemas.microsoft.com/office/drawing/2014/main" id="{359FE440-31F2-A543-B7D3-0C71865C7CCC}"/>
              </a:ext>
            </a:extLst>
          </p:cNvPr>
          <p:cNvGrpSpPr/>
          <p:nvPr/>
        </p:nvGrpSpPr>
        <p:grpSpPr>
          <a:xfrm>
            <a:off x="178904" y="183030"/>
            <a:ext cx="10350739" cy="6491940"/>
            <a:chOff x="178904" y="183030"/>
            <a:chExt cx="10350739" cy="6491940"/>
          </a:xfrm>
        </p:grpSpPr>
        <p:sp>
          <p:nvSpPr>
            <p:cNvPr id="6" name="Title 1">
              <a:extLst>
                <a:ext uri="{FF2B5EF4-FFF2-40B4-BE49-F238E27FC236}">
                  <a16:creationId xmlns:a16="http://schemas.microsoft.com/office/drawing/2014/main" id="{46A55B2F-6BB3-944F-8CFD-32EEAF9A7EF1}"/>
                </a:ext>
              </a:extLst>
            </p:cNvPr>
            <p:cNvSpPr txBox="1">
              <a:spLocks/>
            </p:cNvSpPr>
            <p:nvPr/>
          </p:nvSpPr>
          <p:spPr>
            <a:xfrm>
              <a:off x="178904" y="183030"/>
              <a:ext cx="4393096" cy="1048684"/>
            </a:xfrm>
            <a:prstGeom prst="rect">
              <a:avLst/>
            </a:prstGeom>
          </p:spPr>
          <p:txBody>
            <a:bodyPr>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ru-RU" dirty="0">
                  <a:solidFill>
                    <a:schemeClr val="bg1"/>
                  </a:solidFill>
                </a:rPr>
                <a:t>Законы эволюции</a:t>
              </a:r>
              <a:endParaRPr lang="en-US" dirty="0">
                <a:solidFill>
                  <a:schemeClr val="bg1"/>
                </a:solidFill>
              </a:endParaRPr>
            </a:p>
          </p:txBody>
        </p:sp>
        <p:sp>
          <p:nvSpPr>
            <p:cNvPr id="8" name="TextBox 7">
              <a:extLst>
                <a:ext uri="{FF2B5EF4-FFF2-40B4-BE49-F238E27FC236}">
                  <a16:creationId xmlns:a16="http://schemas.microsoft.com/office/drawing/2014/main" id="{3B1613BC-6037-8947-83A2-E21640E89465}"/>
                </a:ext>
              </a:extLst>
            </p:cNvPr>
            <p:cNvSpPr txBox="1"/>
            <p:nvPr/>
          </p:nvSpPr>
          <p:spPr>
            <a:xfrm>
              <a:off x="4224742" y="6336416"/>
              <a:ext cx="6304901" cy="338554"/>
            </a:xfrm>
            <a:prstGeom prst="rect">
              <a:avLst/>
            </a:prstGeom>
            <a:noFill/>
          </p:spPr>
          <p:txBody>
            <a:bodyPr wrap="square">
              <a:spAutoFit/>
            </a:bodyPr>
            <a:lstStyle/>
            <a:p>
              <a:r>
                <a:rPr lang="en-FR" sz="1600" dirty="0">
                  <a:solidFill>
                    <a:schemeClr val="bg1"/>
                  </a:solidFill>
                </a:rPr>
                <a:t>https://github.com/irouzine/Course-in-evolution</a:t>
              </a:r>
            </a:p>
          </p:txBody>
        </p:sp>
      </p:grpSp>
    </p:spTree>
    <p:extLst>
      <p:ext uri="{BB962C8B-B14F-4D97-AF65-F5344CB8AC3E}">
        <p14:creationId xmlns:p14="http://schemas.microsoft.com/office/powerpoint/2010/main" val="3215596475"/>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a:xfrm>
            <a:off x="457199" y="640896"/>
            <a:ext cx="7526216" cy="1143000"/>
          </a:xfrm>
        </p:spPr>
        <p:txBody>
          <a:bodyPr/>
          <a:lstStyle/>
          <a:p>
            <a:r>
              <a:rPr lang="en-US" dirty="0"/>
              <a:t>9: </a:t>
            </a:r>
            <a:r>
              <a:rPr lang="ru-RU" dirty="0"/>
              <a:t>при изменении внешней среды </a:t>
            </a:r>
            <a:r>
              <a:rPr lang="en-US" dirty="0"/>
              <a:t>s </a:t>
            </a:r>
            <a:r>
              <a:rPr lang="ru-RU" dirty="0"/>
              <a:t>меняется как угодно! </a:t>
            </a:r>
            <a:endParaRPr lang="en-FR" dirty="0"/>
          </a:p>
        </p:txBody>
      </p:sp>
      <p:pic>
        <p:nvPicPr>
          <p:cNvPr id="4" name="Content Placeholder 3" descr="hiv-2.pdf">
            <a:extLst>
              <a:ext uri="{FF2B5EF4-FFF2-40B4-BE49-F238E27FC236}">
                <a16:creationId xmlns:a16="http://schemas.microsoft.com/office/drawing/2014/main" id="{AE638121-F67E-014F-A102-B9D71DC0190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l="-15678" r="-15678"/>
          <a:stretch>
            <a:fillRect/>
          </a:stretch>
        </p:blipFill>
        <p:spPr>
          <a:xfrm>
            <a:off x="0" y="2251075"/>
            <a:ext cx="6508750" cy="3916363"/>
          </a:xfrm>
        </p:spPr>
      </p:pic>
      <p:cxnSp>
        <p:nvCxnSpPr>
          <p:cNvPr id="9" name="Straight Connector 8">
            <a:extLst>
              <a:ext uri="{FF2B5EF4-FFF2-40B4-BE49-F238E27FC236}">
                <a16:creationId xmlns:a16="http://schemas.microsoft.com/office/drawing/2014/main" id="{4EC7701A-3544-3E49-93CD-E62A6AD22B66}"/>
              </a:ext>
            </a:extLst>
          </p:cNvPr>
          <p:cNvCxnSpPr/>
          <p:nvPr/>
        </p:nvCxnSpPr>
        <p:spPr>
          <a:xfrm>
            <a:off x="2396838" y="2452255"/>
            <a:ext cx="0" cy="3449781"/>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E8987FD4-29C4-194C-ADD0-F53C06640D71}"/>
              </a:ext>
            </a:extLst>
          </p:cNvPr>
          <p:cNvSpPr/>
          <p:nvPr/>
        </p:nvSpPr>
        <p:spPr>
          <a:xfrm>
            <a:off x="2396838" y="2563092"/>
            <a:ext cx="2382982" cy="2902526"/>
          </a:xfrm>
          <a:prstGeom prst="rect">
            <a:avLst/>
          </a:prstGeom>
          <a:solidFill>
            <a:schemeClr val="accent1">
              <a:alpha val="27230"/>
            </a:schemeClr>
          </a:solidFill>
          <a:ln>
            <a:solidFill>
              <a:schemeClr val="accent1">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6" name="TextBox 5">
            <a:extLst>
              <a:ext uri="{FF2B5EF4-FFF2-40B4-BE49-F238E27FC236}">
                <a16:creationId xmlns:a16="http://schemas.microsoft.com/office/drawing/2014/main" id="{9D4FFBE4-E3B2-3B49-B9EF-32F733725990}"/>
              </a:ext>
            </a:extLst>
          </p:cNvPr>
          <p:cNvSpPr txBox="1"/>
          <p:nvPr/>
        </p:nvSpPr>
        <p:spPr>
          <a:xfrm>
            <a:off x="6061025" y="2494518"/>
            <a:ext cx="2199641" cy="369332"/>
          </a:xfrm>
          <a:prstGeom prst="rect">
            <a:avLst/>
          </a:prstGeom>
          <a:noFill/>
        </p:spPr>
        <p:txBody>
          <a:bodyPr wrap="none" rtlCol="0">
            <a:spAutoFit/>
          </a:bodyPr>
          <a:lstStyle/>
          <a:p>
            <a:r>
              <a:rPr lang="ru-RU" dirty="0"/>
              <a:t>1 локус, 2 аллели</a:t>
            </a:r>
            <a:endParaRPr lang="en-FR" dirty="0"/>
          </a:p>
        </p:txBody>
      </p:sp>
    </p:spTree>
    <p:extLst>
      <p:ext uri="{BB962C8B-B14F-4D97-AF65-F5344CB8AC3E}">
        <p14:creationId xmlns:p14="http://schemas.microsoft.com/office/powerpoint/2010/main" val="1829686981"/>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solidFill>
                  <a:srgbClr val="FF0000"/>
                </a:solidFill>
              </a:rPr>
              <a:t>10: </a:t>
            </a:r>
            <a:r>
              <a:rPr lang="ru-RU" dirty="0"/>
              <a:t>Модель 2.0: побег от иммунного отклика</a:t>
            </a:r>
            <a:endParaRPr lang="en-FR" dirty="0"/>
          </a:p>
        </p:txBody>
      </p:sp>
      <p:pic>
        <p:nvPicPr>
          <p:cNvPr id="5" name="Picture 4">
            <a:extLst>
              <a:ext uri="{FF2B5EF4-FFF2-40B4-BE49-F238E27FC236}">
                <a16:creationId xmlns:a16="http://schemas.microsoft.com/office/drawing/2014/main" id="{E8B14302-5315-5F46-A07B-7AB526097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837" y="2628900"/>
            <a:ext cx="4711700" cy="3213100"/>
          </a:xfrm>
          <a:prstGeom prst="rect">
            <a:avLst/>
          </a:prstGeom>
        </p:spPr>
      </p:pic>
      <p:pic>
        <p:nvPicPr>
          <p:cNvPr id="14" name="Picture 13">
            <a:extLst>
              <a:ext uri="{FF2B5EF4-FFF2-40B4-BE49-F238E27FC236}">
                <a16:creationId xmlns:a16="http://schemas.microsoft.com/office/drawing/2014/main" id="{4A73A092-63AE-D347-A0E1-3F75BD9C3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37" y="2811318"/>
            <a:ext cx="3810000" cy="3030682"/>
          </a:xfrm>
          <a:prstGeom prst="rect">
            <a:avLst/>
          </a:prstGeom>
        </p:spPr>
      </p:pic>
      <p:sp>
        <p:nvSpPr>
          <p:cNvPr id="15" name="TextBox 14">
            <a:extLst>
              <a:ext uri="{FF2B5EF4-FFF2-40B4-BE49-F238E27FC236}">
                <a16:creationId xmlns:a16="http://schemas.microsoft.com/office/drawing/2014/main" id="{B8BC31ED-DCCB-DE40-AC5C-08FE455D0FE3}"/>
              </a:ext>
            </a:extLst>
          </p:cNvPr>
          <p:cNvSpPr txBox="1"/>
          <p:nvPr/>
        </p:nvSpPr>
        <p:spPr>
          <a:xfrm>
            <a:off x="872148" y="2441986"/>
            <a:ext cx="2839239" cy="369332"/>
          </a:xfrm>
          <a:prstGeom prst="rect">
            <a:avLst/>
          </a:prstGeom>
          <a:noFill/>
        </p:spPr>
        <p:txBody>
          <a:bodyPr wrap="none" rtlCol="0">
            <a:spAutoFit/>
          </a:bodyPr>
          <a:lstStyle/>
          <a:p>
            <a:r>
              <a:rPr lang="en-FR" dirty="0"/>
              <a:t>MHC-I </a:t>
            </a:r>
            <a:r>
              <a:rPr lang="ru-RU" dirty="0"/>
              <a:t>и пептид вируса</a:t>
            </a:r>
            <a:endParaRPr lang="en-FR" dirty="0"/>
          </a:p>
        </p:txBody>
      </p:sp>
      <p:sp>
        <p:nvSpPr>
          <p:cNvPr id="6" name="TextBox 5">
            <a:extLst>
              <a:ext uri="{FF2B5EF4-FFF2-40B4-BE49-F238E27FC236}">
                <a16:creationId xmlns:a16="http://schemas.microsoft.com/office/drawing/2014/main" id="{969CFE26-CC79-2B4E-93CF-6A8162CD2706}"/>
              </a:ext>
            </a:extLst>
          </p:cNvPr>
          <p:cNvSpPr txBox="1"/>
          <p:nvPr/>
        </p:nvSpPr>
        <p:spPr>
          <a:xfrm>
            <a:off x="5118916" y="2257320"/>
            <a:ext cx="3869970" cy="369332"/>
          </a:xfrm>
          <a:prstGeom prst="rect">
            <a:avLst/>
          </a:prstGeom>
          <a:noFill/>
        </p:spPr>
        <p:txBody>
          <a:bodyPr wrap="none" rtlCol="0">
            <a:spAutoFit/>
          </a:bodyPr>
          <a:lstStyle/>
          <a:p>
            <a:r>
              <a:rPr lang="ru-RU" dirty="0"/>
              <a:t>3 </a:t>
            </a:r>
            <a:r>
              <a:rPr lang="ru-RU" dirty="0" err="1"/>
              <a:t>эпитопа</a:t>
            </a:r>
            <a:r>
              <a:rPr lang="ru-RU" dirty="0"/>
              <a:t>, 2 аллели на каждый </a:t>
            </a:r>
            <a:endParaRPr lang="en-FR" dirty="0"/>
          </a:p>
        </p:txBody>
      </p:sp>
    </p:spTree>
    <p:extLst>
      <p:ext uri="{BB962C8B-B14F-4D97-AF65-F5344CB8AC3E}">
        <p14:creationId xmlns:p14="http://schemas.microsoft.com/office/powerpoint/2010/main" val="1921249591"/>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solidFill>
                  <a:srgbClr val="FF0000"/>
                </a:solidFill>
              </a:rPr>
              <a:t>10: </a:t>
            </a:r>
            <a:r>
              <a:rPr lang="ru-RU" dirty="0"/>
              <a:t>Модель 2.0: побег от иммунного отклика</a:t>
            </a:r>
            <a:endParaRPr lang="en-FR" dirty="0"/>
          </a:p>
        </p:txBody>
      </p:sp>
      <p:pic>
        <p:nvPicPr>
          <p:cNvPr id="4" name="Content Placeholder 3" descr="hiv-2.pdf">
            <a:extLst>
              <a:ext uri="{FF2B5EF4-FFF2-40B4-BE49-F238E27FC236}">
                <a16:creationId xmlns:a16="http://schemas.microsoft.com/office/drawing/2014/main" id="{AE638121-F67E-014F-A102-B9D71DC0190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678" r="-15678"/>
          <a:stretch>
            <a:fillRect/>
          </a:stretch>
        </p:blipFill>
        <p:spPr>
          <a:xfrm>
            <a:off x="862445" y="2302164"/>
            <a:ext cx="6508377" cy="3916363"/>
          </a:xfrm>
        </p:spPr>
      </p:pic>
      <p:cxnSp>
        <p:nvCxnSpPr>
          <p:cNvPr id="9" name="Straight Connector 8">
            <a:extLst>
              <a:ext uri="{FF2B5EF4-FFF2-40B4-BE49-F238E27FC236}">
                <a16:creationId xmlns:a16="http://schemas.microsoft.com/office/drawing/2014/main" id="{4EC7701A-3544-3E49-93CD-E62A6AD22B66}"/>
              </a:ext>
            </a:extLst>
          </p:cNvPr>
          <p:cNvCxnSpPr/>
          <p:nvPr/>
        </p:nvCxnSpPr>
        <p:spPr>
          <a:xfrm>
            <a:off x="3882738" y="2503055"/>
            <a:ext cx="0" cy="3449781"/>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E8987FD4-29C4-194C-ADD0-F53C06640D71}"/>
              </a:ext>
            </a:extLst>
          </p:cNvPr>
          <p:cNvSpPr/>
          <p:nvPr/>
        </p:nvSpPr>
        <p:spPr>
          <a:xfrm>
            <a:off x="3882738" y="2613892"/>
            <a:ext cx="2382982" cy="2902526"/>
          </a:xfrm>
          <a:prstGeom prst="rect">
            <a:avLst/>
          </a:prstGeom>
          <a:solidFill>
            <a:schemeClr val="accent1">
              <a:alpha val="27230"/>
            </a:schemeClr>
          </a:solidFill>
          <a:ln>
            <a:solidFill>
              <a:schemeClr val="accent1">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 name="Rectangle 4">
            <a:extLst>
              <a:ext uri="{FF2B5EF4-FFF2-40B4-BE49-F238E27FC236}">
                <a16:creationId xmlns:a16="http://schemas.microsoft.com/office/drawing/2014/main" id="{789E1619-372B-B94D-9DD6-DE7EFF774024}"/>
              </a:ext>
            </a:extLst>
          </p:cNvPr>
          <p:cNvSpPr/>
          <p:nvPr/>
        </p:nvSpPr>
        <p:spPr>
          <a:xfrm>
            <a:off x="2504787" y="2743200"/>
            <a:ext cx="1866900" cy="330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b="1" dirty="0"/>
              <a:t>распознаваем</a:t>
            </a:r>
            <a:endParaRPr lang="en-FR" b="1" dirty="0"/>
          </a:p>
        </p:txBody>
      </p:sp>
      <p:sp>
        <p:nvSpPr>
          <p:cNvPr id="8" name="Rectangle 7">
            <a:extLst>
              <a:ext uri="{FF2B5EF4-FFF2-40B4-BE49-F238E27FC236}">
                <a16:creationId xmlns:a16="http://schemas.microsoft.com/office/drawing/2014/main" id="{815B33A4-56B4-0F4B-84A5-567156DF0151}"/>
              </a:ext>
            </a:extLst>
          </p:cNvPr>
          <p:cNvSpPr/>
          <p:nvPr/>
        </p:nvSpPr>
        <p:spPr>
          <a:xfrm>
            <a:off x="2504787" y="4902200"/>
            <a:ext cx="1866900" cy="330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b="1" dirty="0"/>
              <a:t>плохо распознав.</a:t>
            </a:r>
            <a:endParaRPr lang="en-FR" b="1" dirty="0"/>
          </a:p>
        </p:txBody>
      </p:sp>
      <p:sp>
        <p:nvSpPr>
          <p:cNvPr id="11" name="TextBox 10">
            <a:extLst>
              <a:ext uri="{FF2B5EF4-FFF2-40B4-BE49-F238E27FC236}">
                <a16:creationId xmlns:a16="http://schemas.microsoft.com/office/drawing/2014/main" id="{04C3C967-278B-814C-9ADF-E3F908369E22}"/>
              </a:ext>
            </a:extLst>
          </p:cNvPr>
          <p:cNvSpPr txBox="1"/>
          <p:nvPr/>
        </p:nvSpPr>
        <p:spPr>
          <a:xfrm>
            <a:off x="6382426" y="2244560"/>
            <a:ext cx="2465740" cy="369332"/>
          </a:xfrm>
          <a:prstGeom prst="rect">
            <a:avLst/>
          </a:prstGeom>
          <a:noFill/>
        </p:spPr>
        <p:txBody>
          <a:bodyPr wrap="none" rtlCol="0">
            <a:spAutoFit/>
          </a:bodyPr>
          <a:lstStyle/>
          <a:p>
            <a:r>
              <a:rPr lang="ru-RU" dirty="0"/>
              <a:t>1 </a:t>
            </a:r>
            <a:r>
              <a:rPr lang="ru-RU" dirty="0" err="1"/>
              <a:t>эпитоп</a:t>
            </a:r>
            <a:r>
              <a:rPr lang="ru-RU" dirty="0"/>
              <a:t>, 2 аллели  </a:t>
            </a:r>
            <a:endParaRPr lang="en-FR" dirty="0"/>
          </a:p>
        </p:txBody>
      </p:sp>
    </p:spTree>
    <p:extLst>
      <p:ext uri="{BB962C8B-B14F-4D97-AF65-F5344CB8AC3E}">
        <p14:creationId xmlns:p14="http://schemas.microsoft.com/office/powerpoint/2010/main" val="2519761096"/>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57199" y="914400"/>
            <a:ext cx="7135092" cy="1143000"/>
          </a:xfrm>
        </p:spPr>
        <p:txBody>
          <a:bodyPr/>
          <a:lstStyle/>
          <a:p>
            <a:r>
              <a:rPr lang="ru-RU" dirty="0">
                <a:solidFill>
                  <a:srgbClr val="FF0000"/>
                </a:solidFill>
              </a:rPr>
              <a:t>10:</a:t>
            </a:r>
            <a:r>
              <a:rPr lang="ru-RU" dirty="0"/>
              <a:t> все это наблюдается так </a:t>
            </a:r>
            <a:endParaRPr lang="en-FR" dirty="0"/>
          </a:p>
        </p:txBody>
      </p:sp>
      <p:pic>
        <p:nvPicPr>
          <p:cNvPr id="5" name="Content Placeholder 4">
            <a:extLst>
              <a:ext uri="{FF2B5EF4-FFF2-40B4-BE49-F238E27FC236}">
                <a16:creationId xmlns:a16="http://schemas.microsoft.com/office/drawing/2014/main" id="{BAB030D1-443C-1C44-991C-4C99B2B5FCE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262188"/>
            <a:ext cx="4953000" cy="3810000"/>
          </a:xfrm>
        </p:spPr>
      </p:pic>
    </p:spTree>
    <p:extLst>
      <p:ext uri="{BB962C8B-B14F-4D97-AF65-F5344CB8AC3E}">
        <p14:creationId xmlns:p14="http://schemas.microsoft.com/office/powerpoint/2010/main" val="1162689832"/>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118753" y="445698"/>
            <a:ext cx="6864263" cy="1143000"/>
          </a:xfrm>
        </p:spPr>
        <p:txBody>
          <a:bodyPr/>
          <a:lstStyle/>
          <a:p>
            <a:r>
              <a:rPr lang="ru-RU" sz="2800" dirty="0">
                <a:solidFill>
                  <a:srgbClr val="FF0000"/>
                </a:solidFill>
              </a:rPr>
              <a:t>11: </a:t>
            </a:r>
            <a:br>
              <a:rPr lang="ru-RU" sz="2800" dirty="0">
                <a:solidFill>
                  <a:srgbClr val="FF0000"/>
                </a:solidFill>
              </a:rPr>
            </a:br>
            <a:r>
              <a:rPr lang="ru-RU" sz="2800" dirty="0"/>
              <a:t> </a:t>
            </a:r>
            <a:r>
              <a:rPr lang="ru-RU" sz="2800" dirty="0" err="1"/>
              <a:t>Эпистаз</a:t>
            </a:r>
            <a:r>
              <a:rPr lang="ru-RU" sz="2800" dirty="0"/>
              <a:t>: компенсация</a:t>
            </a:r>
            <a:endParaRPr lang="en-FR" sz="2800" dirty="0"/>
          </a:p>
        </p:txBody>
      </p:sp>
      <p:pic>
        <p:nvPicPr>
          <p:cNvPr id="5" name="Picture 4">
            <a:extLst>
              <a:ext uri="{FF2B5EF4-FFF2-40B4-BE49-F238E27FC236}">
                <a16:creationId xmlns:a16="http://schemas.microsoft.com/office/drawing/2014/main" id="{189A99C2-D35D-5246-A487-1FA376BBF894}"/>
              </a:ext>
            </a:extLst>
          </p:cNvPr>
          <p:cNvPicPr>
            <a:picLocks noChangeAspect="1"/>
          </p:cNvPicPr>
          <p:nvPr/>
        </p:nvPicPr>
        <p:blipFill>
          <a:blip r:embed="rId3"/>
          <a:stretch>
            <a:fillRect/>
          </a:stretch>
        </p:blipFill>
        <p:spPr>
          <a:xfrm>
            <a:off x="4962912" y="2477951"/>
            <a:ext cx="2876289" cy="2602900"/>
          </a:xfrm>
          <a:prstGeom prst="rect">
            <a:avLst/>
          </a:prstGeom>
        </p:spPr>
      </p:pic>
      <p:pic>
        <p:nvPicPr>
          <p:cNvPr id="6" name="Picture 5">
            <a:extLst>
              <a:ext uri="{FF2B5EF4-FFF2-40B4-BE49-F238E27FC236}">
                <a16:creationId xmlns:a16="http://schemas.microsoft.com/office/drawing/2014/main" id="{5170D0A2-C319-8D4E-9A34-586B57BC8EFF}"/>
              </a:ext>
            </a:extLst>
          </p:cNvPr>
          <p:cNvPicPr>
            <a:picLocks noChangeAspect="1"/>
          </p:cNvPicPr>
          <p:nvPr/>
        </p:nvPicPr>
        <p:blipFill>
          <a:blip r:embed="rId4"/>
          <a:stretch>
            <a:fillRect/>
          </a:stretch>
        </p:blipFill>
        <p:spPr>
          <a:xfrm>
            <a:off x="1787983" y="2477951"/>
            <a:ext cx="2645994" cy="2602900"/>
          </a:xfrm>
          <a:prstGeom prst="rect">
            <a:avLst/>
          </a:prstGeom>
        </p:spPr>
      </p:pic>
      <p:sp>
        <p:nvSpPr>
          <p:cNvPr id="7" name="TextBox 6">
            <a:extLst>
              <a:ext uri="{FF2B5EF4-FFF2-40B4-BE49-F238E27FC236}">
                <a16:creationId xmlns:a16="http://schemas.microsoft.com/office/drawing/2014/main" id="{C339C901-487D-3548-998A-5CB02587517C}"/>
              </a:ext>
            </a:extLst>
          </p:cNvPr>
          <p:cNvSpPr txBox="1"/>
          <p:nvPr/>
        </p:nvSpPr>
        <p:spPr>
          <a:xfrm>
            <a:off x="2166347" y="1663992"/>
            <a:ext cx="3801041" cy="369332"/>
          </a:xfrm>
          <a:prstGeom prst="rect">
            <a:avLst/>
          </a:prstGeom>
          <a:noFill/>
        </p:spPr>
        <p:txBody>
          <a:bodyPr wrap="none" rtlCol="0">
            <a:spAutoFit/>
          </a:bodyPr>
          <a:lstStyle/>
          <a:p>
            <a:r>
              <a:rPr lang="ru-RU" dirty="0"/>
              <a:t>Откуда взял</a:t>
            </a:r>
            <a:r>
              <a:rPr lang="en-US" dirty="0"/>
              <a:t>a</a:t>
            </a:r>
            <a:r>
              <a:rPr lang="ru-RU" dirty="0" err="1"/>
              <a:t>сь</a:t>
            </a:r>
            <a:r>
              <a:rPr lang="ru-RU" dirty="0"/>
              <a:t> пандемия 2009 </a:t>
            </a:r>
            <a:endParaRPr lang="en-FR" dirty="0"/>
          </a:p>
        </p:txBody>
      </p:sp>
      <p:sp>
        <p:nvSpPr>
          <p:cNvPr id="9" name="TextBox 8">
            <a:extLst>
              <a:ext uri="{FF2B5EF4-FFF2-40B4-BE49-F238E27FC236}">
                <a16:creationId xmlns:a16="http://schemas.microsoft.com/office/drawing/2014/main" id="{6D95D4A4-EC96-844C-AA7B-2122EFEA06D9}"/>
              </a:ext>
            </a:extLst>
          </p:cNvPr>
          <p:cNvSpPr txBox="1"/>
          <p:nvPr/>
        </p:nvSpPr>
        <p:spPr>
          <a:xfrm>
            <a:off x="2166347" y="2184210"/>
            <a:ext cx="3408305" cy="338554"/>
          </a:xfrm>
          <a:prstGeom prst="rect">
            <a:avLst/>
          </a:prstGeom>
          <a:noFill/>
        </p:spPr>
        <p:txBody>
          <a:bodyPr wrap="none" rtlCol="0">
            <a:spAutoFit/>
          </a:bodyPr>
          <a:lstStyle/>
          <a:p>
            <a:r>
              <a:rPr lang="en-FR" sz="1600" dirty="0"/>
              <a:t>Neurominidase influenza A H1N1</a:t>
            </a:r>
          </a:p>
        </p:txBody>
      </p:sp>
      <p:pic>
        <p:nvPicPr>
          <p:cNvPr id="10" name="Picture 9">
            <a:extLst>
              <a:ext uri="{FF2B5EF4-FFF2-40B4-BE49-F238E27FC236}">
                <a16:creationId xmlns:a16="http://schemas.microsoft.com/office/drawing/2014/main" id="{5B4DEFAC-785C-D94B-B341-9C2EB800AD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126" y="5349443"/>
            <a:ext cx="1511300" cy="609600"/>
          </a:xfrm>
          <a:prstGeom prst="rect">
            <a:avLst/>
          </a:prstGeom>
        </p:spPr>
      </p:pic>
      <p:sp>
        <p:nvSpPr>
          <p:cNvPr id="11" name="TextBox 10">
            <a:extLst>
              <a:ext uri="{FF2B5EF4-FFF2-40B4-BE49-F238E27FC236}">
                <a16:creationId xmlns:a16="http://schemas.microsoft.com/office/drawing/2014/main" id="{C6B90F36-11A8-C545-B647-73E153730700}"/>
              </a:ext>
            </a:extLst>
          </p:cNvPr>
          <p:cNvSpPr txBox="1"/>
          <p:nvPr/>
        </p:nvSpPr>
        <p:spPr>
          <a:xfrm>
            <a:off x="649126" y="6227636"/>
            <a:ext cx="8305479" cy="369332"/>
          </a:xfrm>
          <a:prstGeom prst="rect">
            <a:avLst/>
          </a:prstGeom>
          <a:noFill/>
        </p:spPr>
        <p:txBody>
          <a:bodyPr wrap="none" rtlCol="0">
            <a:spAutoFit/>
          </a:bodyPr>
          <a:lstStyle/>
          <a:p>
            <a:r>
              <a:rPr lang="ru-RU" dirty="0"/>
              <a:t>Чтобы забить эффекты связки, надо усреднить по тысячам популяций</a:t>
            </a:r>
            <a:endParaRPr lang="en-FR" dirty="0"/>
          </a:p>
        </p:txBody>
      </p:sp>
    </p:spTree>
    <p:extLst>
      <p:ext uri="{BB962C8B-B14F-4D97-AF65-F5344CB8AC3E}">
        <p14:creationId xmlns:p14="http://schemas.microsoft.com/office/powerpoint/2010/main" val="2236992981"/>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74639" y="445698"/>
            <a:ext cx="6508377" cy="1143000"/>
          </a:xfrm>
        </p:spPr>
        <p:txBody>
          <a:bodyPr/>
          <a:lstStyle/>
          <a:p>
            <a:r>
              <a:rPr lang="ru-RU" sz="2800" dirty="0">
                <a:solidFill>
                  <a:srgbClr val="FF0000"/>
                </a:solidFill>
              </a:rPr>
              <a:t>11: </a:t>
            </a:r>
            <a:r>
              <a:rPr lang="ru-RU" sz="2800" dirty="0" err="1"/>
              <a:t>Эпистаз</a:t>
            </a:r>
            <a:r>
              <a:rPr lang="ru-RU" sz="2800" dirty="0"/>
              <a:t>: генная регуляторная сеть</a:t>
            </a:r>
            <a:endParaRPr lang="en-FR" sz="2800" dirty="0"/>
          </a:p>
        </p:txBody>
      </p:sp>
      <p:pic>
        <p:nvPicPr>
          <p:cNvPr id="11" name="Picture 10">
            <a:extLst>
              <a:ext uri="{FF2B5EF4-FFF2-40B4-BE49-F238E27FC236}">
                <a16:creationId xmlns:a16="http://schemas.microsoft.com/office/drawing/2014/main" id="{AA33742C-9E0D-9E42-B642-D8EC4CE4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016" y="2305214"/>
            <a:ext cx="6580956" cy="3846203"/>
          </a:xfrm>
          <a:prstGeom prst="rect">
            <a:avLst/>
          </a:prstGeom>
        </p:spPr>
      </p:pic>
    </p:spTree>
    <p:extLst>
      <p:ext uri="{BB962C8B-B14F-4D97-AF65-F5344CB8AC3E}">
        <p14:creationId xmlns:p14="http://schemas.microsoft.com/office/powerpoint/2010/main" val="411952801"/>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C5850B0-6C0B-A846-91AA-51BF606410D2}"/>
              </a:ext>
            </a:extLst>
          </p:cNvPr>
          <p:cNvSpPr>
            <a:spLocks noGrp="1"/>
          </p:cNvSpPr>
          <p:nvPr>
            <p:ph type="title"/>
          </p:nvPr>
        </p:nvSpPr>
        <p:spPr>
          <a:xfrm>
            <a:off x="454793" y="0"/>
            <a:ext cx="6508377" cy="1143000"/>
          </a:xfrm>
        </p:spPr>
        <p:txBody>
          <a:bodyPr/>
          <a:lstStyle/>
          <a:p>
            <a:r>
              <a:rPr lang="ru-RU" sz="2800" dirty="0"/>
              <a:t>12: Стационарные состояния</a:t>
            </a:r>
            <a:endParaRPr lang="en-FR" sz="2800" dirty="0"/>
          </a:p>
        </p:txBody>
      </p:sp>
      <p:pic>
        <p:nvPicPr>
          <p:cNvPr id="4" name="Picture 3">
            <a:extLst>
              <a:ext uri="{FF2B5EF4-FFF2-40B4-BE49-F238E27FC236}">
                <a16:creationId xmlns:a16="http://schemas.microsoft.com/office/drawing/2014/main" id="{95603979-CCD2-0946-9527-CF24189EB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53" y="1720284"/>
            <a:ext cx="4030816" cy="4714778"/>
          </a:xfrm>
          <a:prstGeom prst="rect">
            <a:avLst/>
          </a:prstGeom>
        </p:spPr>
      </p:pic>
      <p:pic>
        <p:nvPicPr>
          <p:cNvPr id="5" name="Content Placeholder 4">
            <a:extLst>
              <a:ext uri="{FF2B5EF4-FFF2-40B4-BE49-F238E27FC236}">
                <a16:creationId xmlns:a16="http://schemas.microsoft.com/office/drawing/2014/main" id="{8BBDC40D-BF7C-0E49-840B-9BADE10E9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567" y="2615609"/>
            <a:ext cx="3875825" cy="3170312"/>
          </a:xfrm>
          <a:prstGeom prst="rect">
            <a:avLst/>
          </a:prstGeom>
        </p:spPr>
      </p:pic>
      <p:sp>
        <p:nvSpPr>
          <p:cNvPr id="2" name="TextBox 1">
            <a:extLst>
              <a:ext uri="{FF2B5EF4-FFF2-40B4-BE49-F238E27FC236}">
                <a16:creationId xmlns:a16="http://schemas.microsoft.com/office/drawing/2014/main" id="{6D19D2D7-9061-8543-A54E-82556C5F294E}"/>
              </a:ext>
            </a:extLst>
          </p:cNvPr>
          <p:cNvSpPr txBox="1"/>
          <p:nvPr/>
        </p:nvSpPr>
        <p:spPr>
          <a:xfrm>
            <a:off x="5306633" y="2118686"/>
            <a:ext cx="3507692" cy="369332"/>
          </a:xfrm>
          <a:prstGeom prst="rect">
            <a:avLst/>
          </a:prstGeom>
          <a:noFill/>
        </p:spPr>
        <p:txBody>
          <a:bodyPr wrap="none" rtlCol="0">
            <a:spAutoFit/>
          </a:bodyPr>
          <a:lstStyle/>
          <a:p>
            <a:r>
              <a:rPr lang="ru-RU" dirty="0"/>
              <a:t>при каждом </a:t>
            </a:r>
            <a:r>
              <a:rPr lang="ru-RU" dirty="0" err="1"/>
              <a:t>f</a:t>
            </a:r>
            <a:r>
              <a:rPr lang="en-US" dirty="0"/>
              <a:t> </a:t>
            </a:r>
            <a:r>
              <a:rPr lang="ru-RU" dirty="0"/>
              <a:t>все постоянно</a:t>
            </a:r>
            <a:endParaRPr lang="en-FR" dirty="0"/>
          </a:p>
        </p:txBody>
      </p:sp>
      <p:sp>
        <p:nvSpPr>
          <p:cNvPr id="6" name="TextBox 5">
            <a:extLst>
              <a:ext uri="{FF2B5EF4-FFF2-40B4-BE49-F238E27FC236}">
                <a16:creationId xmlns:a16="http://schemas.microsoft.com/office/drawing/2014/main" id="{4A389AB2-B7B4-6D4A-B29A-6BF2DADF8155}"/>
              </a:ext>
            </a:extLst>
          </p:cNvPr>
          <p:cNvSpPr txBox="1"/>
          <p:nvPr/>
        </p:nvSpPr>
        <p:spPr>
          <a:xfrm>
            <a:off x="806819" y="1228677"/>
            <a:ext cx="4923143" cy="369332"/>
          </a:xfrm>
          <a:prstGeom prst="rect">
            <a:avLst/>
          </a:prstGeom>
          <a:noFill/>
        </p:spPr>
        <p:txBody>
          <a:bodyPr wrap="none" rtlCol="0">
            <a:spAutoFit/>
          </a:bodyPr>
          <a:lstStyle/>
          <a:p>
            <a:r>
              <a:rPr lang="ru-RU" dirty="0"/>
              <a:t>популяция каждого животного постоянна</a:t>
            </a:r>
            <a:endParaRPr lang="en-FR" dirty="0"/>
          </a:p>
        </p:txBody>
      </p:sp>
    </p:spTree>
    <p:extLst>
      <p:ext uri="{BB962C8B-B14F-4D97-AF65-F5344CB8AC3E}">
        <p14:creationId xmlns:p14="http://schemas.microsoft.com/office/powerpoint/2010/main" val="465103540"/>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35E261B-BF47-8947-AFA6-4BD1FF731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529351"/>
            <a:ext cx="4865926" cy="2450074"/>
          </a:xfrm>
        </p:spPr>
      </p:pic>
      <p:pic>
        <p:nvPicPr>
          <p:cNvPr id="4" name="Content Placeholder 4">
            <a:extLst>
              <a:ext uri="{FF2B5EF4-FFF2-40B4-BE49-F238E27FC236}">
                <a16:creationId xmlns:a16="http://schemas.microsoft.com/office/drawing/2014/main" id="{F708786D-A053-9D4C-8C23-A74CDB46C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527942" y="2857937"/>
            <a:ext cx="2217444" cy="1814273"/>
          </a:xfrm>
          <a:prstGeom prst="rect">
            <a:avLst/>
          </a:prstGeom>
        </p:spPr>
      </p:pic>
      <p:sp>
        <p:nvSpPr>
          <p:cNvPr id="5" name="Title 1">
            <a:extLst>
              <a:ext uri="{FF2B5EF4-FFF2-40B4-BE49-F238E27FC236}">
                <a16:creationId xmlns:a16="http://schemas.microsoft.com/office/drawing/2014/main" id="{FF95BA1F-E4FB-2743-9BBC-24F19D595336}"/>
              </a:ext>
            </a:extLst>
          </p:cNvPr>
          <p:cNvSpPr txBox="1">
            <a:spLocks/>
          </p:cNvSpPr>
          <p:nvPr/>
        </p:nvSpPr>
        <p:spPr>
          <a:xfrm>
            <a:off x="454793" y="0"/>
            <a:ext cx="6508377"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ru-RU" sz="2800"/>
              <a:t>15: Стационарный процесс в отсутствие отбора</a:t>
            </a:r>
            <a:endParaRPr lang="en-FR" sz="2800" dirty="0"/>
          </a:p>
        </p:txBody>
      </p:sp>
      <p:sp>
        <p:nvSpPr>
          <p:cNvPr id="6" name="Title 5">
            <a:extLst>
              <a:ext uri="{FF2B5EF4-FFF2-40B4-BE49-F238E27FC236}">
                <a16:creationId xmlns:a16="http://schemas.microsoft.com/office/drawing/2014/main" id="{4751633E-F543-354A-95D7-CA51BBD25906}"/>
              </a:ext>
            </a:extLst>
          </p:cNvPr>
          <p:cNvSpPr>
            <a:spLocks noGrp="1"/>
          </p:cNvSpPr>
          <p:nvPr>
            <p:ph type="title"/>
          </p:nvPr>
        </p:nvSpPr>
        <p:spPr/>
        <p:txBody>
          <a:bodyPr/>
          <a:lstStyle/>
          <a:p>
            <a:endParaRPr lang="en-FR"/>
          </a:p>
        </p:txBody>
      </p:sp>
    </p:spTree>
    <p:extLst>
      <p:ext uri="{BB962C8B-B14F-4D97-AF65-F5344CB8AC3E}">
        <p14:creationId xmlns:p14="http://schemas.microsoft.com/office/powerpoint/2010/main" val="3049708501"/>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E3CD-CC30-EA43-A755-97E4FB249CB5}"/>
              </a:ext>
            </a:extLst>
          </p:cNvPr>
          <p:cNvSpPr>
            <a:spLocks noGrp="1"/>
          </p:cNvSpPr>
          <p:nvPr>
            <p:ph type="title"/>
          </p:nvPr>
        </p:nvSpPr>
        <p:spPr>
          <a:xfrm>
            <a:off x="457199" y="577362"/>
            <a:ext cx="6508377" cy="1143000"/>
          </a:xfrm>
        </p:spPr>
        <p:txBody>
          <a:bodyPr/>
          <a:lstStyle/>
          <a:p>
            <a:r>
              <a:rPr lang="ru-RU" dirty="0"/>
              <a:t>24, 25: Стохастический порог</a:t>
            </a:r>
            <a:endParaRPr lang="en-FR" dirty="0"/>
          </a:p>
        </p:txBody>
      </p:sp>
      <p:sp>
        <p:nvSpPr>
          <p:cNvPr id="4" name="TextBox 3">
            <a:extLst>
              <a:ext uri="{FF2B5EF4-FFF2-40B4-BE49-F238E27FC236}">
                <a16:creationId xmlns:a16="http://schemas.microsoft.com/office/drawing/2014/main" id="{8AADB6CB-722C-CD47-A6CB-02AB88401381}"/>
              </a:ext>
            </a:extLst>
          </p:cNvPr>
          <p:cNvSpPr txBox="1"/>
          <p:nvPr/>
        </p:nvSpPr>
        <p:spPr>
          <a:xfrm>
            <a:off x="2071012" y="2203857"/>
            <a:ext cx="1058303" cy="369332"/>
          </a:xfrm>
          <a:prstGeom prst="rect">
            <a:avLst/>
          </a:prstGeom>
          <a:noFill/>
        </p:spPr>
        <p:txBody>
          <a:bodyPr wrap="none" rtlCol="0">
            <a:spAutoFit/>
          </a:bodyPr>
          <a:lstStyle/>
          <a:p>
            <a:r>
              <a:rPr lang="ru-RU" dirty="0"/>
              <a:t>Дрейф</a:t>
            </a:r>
            <a:endParaRPr lang="en-FR" dirty="0"/>
          </a:p>
        </p:txBody>
      </p:sp>
      <p:sp>
        <p:nvSpPr>
          <p:cNvPr id="5" name="TextBox 4">
            <a:extLst>
              <a:ext uri="{FF2B5EF4-FFF2-40B4-BE49-F238E27FC236}">
                <a16:creationId xmlns:a16="http://schemas.microsoft.com/office/drawing/2014/main" id="{5F45F0D9-E0E8-894D-B272-DC355E4E68B7}"/>
              </a:ext>
            </a:extLst>
          </p:cNvPr>
          <p:cNvSpPr txBox="1"/>
          <p:nvPr/>
        </p:nvSpPr>
        <p:spPr>
          <a:xfrm>
            <a:off x="3796926" y="2203857"/>
            <a:ext cx="934871" cy="369332"/>
          </a:xfrm>
          <a:prstGeom prst="rect">
            <a:avLst/>
          </a:prstGeom>
          <a:noFill/>
        </p:spPr>
        <p:txBody>
          <a:bodyPr wrap="none" rtlCol="0">
            <a:spAutoFit/>
          </a:bodyPr>
          <a:lstStyle/>
          <a:p>
            <a:r>
              <a:rPr lang="ru-RU" dirty="0"/>
              <a:t>Отбор</a:t>
            </a:r>
            <a:endParaRPr lang="en-FR" dirty="0"/>
          </a:p>
        </p:txBody>
      </p:sp>
      <p:sp>
        <p:nvSpPr>
          <p:cNvPr id="6" name="TextBox 5">
            <a:extLst>
              <a:ext uri="{FF2B5EF4-FFF2-40B4-BE49-F238E27FC236}">
                <a16:creationId xmlns:a16="http://schemas.microsoft.com/office/drawing/2014/main" id="{87939EB7-5BBC-5D45-B237-B55A0F1DC220}"/>
              </a:ext>
            </a:extLst>
          </p:cNvPr>
          <p:cNvSpPr txBox="1"/>
          <p:nvPr/>
        </p:nvSpPr>
        <p:spPr>
          <a:xfrm>
            <a:off x="5559673" y="2203857"/>
            <a:ext cx="1160895" cy="369332"/>
          </a:xfrm>
          <a:prstGeom prst="rect">
            <a:avLst/>
          </a:prstGeom>
          <a:noFill/>
        </p:spPr>
        <p:txBody>
          <a:bodyPr wrap="none" rtlCol="0">
            <a:spAutoFit/>
          </a:bodyPr>
          <a:lstStyle/>
          <a:p>
            <a:r>
              <a:rPr lang="ru-RU" dirty="0"/>
              <a:t>Мутация</a:t>
            </a:r>
            <a:endParaRPr lang="en-FR" dirty="0"/>
          </a:p>
        </p:txBody>
      </p:sp>
      <p:pic>
        <p:nvPicPr>
          <p:cNvPr id="7" name="Picture 6">
            <a:extLst>
              <a:ext uri="{FF2B5EF4-FFF2-40B4-BE49-F238E27FC236}">
                <a16:creationId xmlns:a16="http://schemas.microsoft.com/office/drawing/2014/main" id="{9F743D03-FC54-B047-8F80-328FD4008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76" y="2526323"/>
            <a:ext cx="6337300" cy="812800"/>
          </a:xfrm>
          <a:prstGeom prst="rect">
            <a:avLst/>
          </a:prstGeom>
        </p:spPr>
      </p:pic>
      <p:cxnSp>
        <p:nvCxnSpPr>
          <p:cNvPr id="9" name="Straight Connector 8">
            <a:extLst>
              <a:ext uri="{FF2B5EF4-FFF2-40B4-BE49-F238E27FC236}">
                <a16:creationId xmlns:a16="http://schemas.microsoft.com/office/drawing/2014/main" id="{01EA8DF0-292C-4D49-86E0-EC7C4B87BC05}"/>
              </a:ext>
            </a:extLst>
          </p:cNvPr>
          <p:cNvCxnSpPr>
            <a:cxnSpLocks/>
          </p:cNvCxnSpPr>
          <p:nvPr/>
        </p:nvCxnSpPr>
        <p:spPr>
          <a:xfrm flipV="1">
            <a:off x="5399408" y="2057400"/>
            <a:ext cx="891664" cy="1461478"/>
          </a:xfrm>
          <a:prstGeom prst="line">
            <a:avLst/>
          </a:prstGeom>
          <a:ln w="127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4BC0CC5-0418-4D40-8044-3F1DDFC22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029" y="3609047"/>
            <a:ext cx="932858" cy="301807"/>
          </a:xfrm>
          <a:prstGeom prst="rect">
            <a:avLst/>
          </a:prstGeom>
        </p:spPr>
      </p:pic>
      <p:sp>
        <p:nvSpPr>
          <p:cNvPr id="19" name="TextBox 18">
            <a:extLst>
              <a:ext uri="{FF2B5EF4-FFF2-40B4-BE49-F238E27FC236}">
                <a16:creationId xmlns:a16="http://schemas.microsoft.com/office/drawing/2014/main" id="{DB2DAB99-BC4A-0846-84D7-2211AF566116}"/>
              </a:ext>
            </a:extLst>
          </p:cNvPr>
          <p:cNvSpPr txBox="1"/>
          <p:nvPr/>
        </p:nvSpPr>
        <p:spPr>
          <a:xfrm>
            <a:off x="1450848" y="3571161"/>
            <a:ext cx="4479111" cy="369332"/>
          </a:xfrm>
          <a:prstGeom prst="rect">
            <a:avLst/>
          </a:prstGeom>
          <a:noFill/>
        </p:spPr>
        <p:txBody>
          <a:bodyPr wrap="none" rtlCol="0">
            <a:spAutoFit/>
          </a:bodyPr>
          <a:lstStyle/>
          <a:p>
            <a:r>
              <a:rPr lang="ru-RU" dirty="0"/>
              <a:t>Начнем с одной невыгодной аллели,</a:t>
            </a:r>
            <a:endParaRPr lang="en-FR" dirty="0"/>
          </a:p>
        </p:txBody>
      </p:sp>
      <p:grpSp>
        <p:nvGrpSpPr>
          <p:cNvPr id="36" name="Group 35">
            <a:extLst>
              <a:ext uri="{FF2B5EF4-FFF2-40B4-BE49-F238E27FC236}">
                <a16:creationId xmlns:a16="http://schemas.microsoft.com/office/drawing/2014/main" id="{38D0E45D-15C3-E247-A5C2-AFC953B19254}"/>
              </a:ext>
            </a:extLst>
          </p:cNvPr>
          <p:cNvGrpSpPr/>
          <p:nvPr/>
        </p:nvGrpSpPr>
        <p:grpSpPr>
          <a:xfrm>
            <a:off x="1561117" y="3176064"/>
            <a:ext cx="4544834" cy="2306502"/>
            <a:chOff x="1561117" y="3176064"/>
            <a:chExt cx="4544834" cy="2306502"/>
          </a:xfrm>
        </p:grpSpPr>
        <p:pic>
          <p:nvPicPr>
            <p:cNvPr id="12" name="Picture 11">
              <a:extLst>
                <a:ext uri="{FF2B5EF4-FFF2-40B4-BE49-F238E27FC236}">
                  <a16:creationId xmlns:a16="http://schemas.microsoft.com/office/drawing/2014/main" id="{C99AB0EE-1B43-694A-8C59-6A45635AC7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462" y="4189037"/>
              <a:ext cx="1468227" cy="572037"/>
            </a:xfrm>
            <a:prstGeom prst="rect">
              <a:avLst/>
            </a:prstGeom>
          </p:spPr>
        </p:pic>
        <p:sp>
          <p:nvSpPr>
            <p:cNvPr id="13" name="TextBox 12">
              <a:extLst>
                <a:ext uri="{FF2B5EF4-FFF2-40B4-BE49-F238E27FC236}">
                  <a16:creationId xmlns:a16="http://schemas.microsoft.com/office/drawing/2014/main" id="{0628A485-BA8B-D044-AFF1-3DDE412449CD}"/>
                </a:ext>
              </a:extLst>
            </p:cNvPr>
            <p:cNvSpPr txBox="1"/>
            <p:nvPr/>
          </p:nvSpPr>
          <p:spPr>
            <a:xfrm>
              <a:off x="2272349" y="4365388"/>
              <a:ext cx="1713931" cy="369332"/>
            </a:xfrm>
            <a:prstGeom prst="rect">
              <a:avLst/>
            </a:prstGeom>
            <a:noFill/>
          </p:spPr>
          <p:txBody>
            <a:bodyPr wrap="none" rtlCol="0">
              <a:spAutoFit/>
            </a:bodyPr>
            <a:lstStyle/>
            <a:p>
              <a:r>
                <a:rPr lang="ru-RU" dirty="0"/>
                <a:t>Ниже порога</a:t>
              </a:r>
              <a:endParaRPr lang="en-FR" dirty="0"/>
            </a:p>
          </p:txBody>
        </p:sp>
        <p:sp>
          <p:nvSpPr>
            <p:cNvPr id="16" name="TextBox 15">
              <a:extLst>
                <a:ext uri="{FF2B5EF4-FFF2-40B4-BE49-F238E27FC236}">
                  <a16:creationId xmlns:a16="http://schemas.microsoft.com/office/drawing/2014/main" id="{E90E2897-32A7-9244-849E-6EBF5039D581}"/>
                </a:ext>
              </a:extLst>
            </p:cNvPr>
            <p:cNvSpPr txBox="1"/>
            <p:nvPr/>
          </p:nvSpPr>
          <p:spPr>
            <a:xfrm>
              <a:off x="1561117" y="5113234"/>
              <a:ext cx="4544834" cy="369332"/>
            </a:xfrm>
            <a:prstGeom prst="rect">
              <a:avLst/>
            </a:prstGeom>
            <a:noFill/>
          </p:spPr>
          <p:txBody>
            <a:bodyPr wrap="none" rtlCol="0">
              <a:spAutoFit/>
            </a:bodyPr>
            <a:lstStyle/>
            <a:p>
              <a:r>
                <a:rPr lang="ru-RU" dirty="0"/>
                <a:t>Естественный отбор слабее дрейфа</a:t>
              </a:r>
              <a:endParaRPr lang="en-FR" dirty="0"/>
            </a:p>
          </p:txBody>
        </p:sp>
        <p:grpSp>
          <p:nvGrpSpPr>
            <p:cNvPr id="34" name="Group 33">
              <a:extLst>
                <a:ext uri="{FF2B5EF4-FFF2-40B4-BE49-F238E27FC236}">
                  <a16:creationId xmlns:a16="http://schemas.microsoft.com/office/drawing/2014/main" id="{ADF42686-2F54-F247-8D2D-555191652E07}"/>
                </a:ext>
              </a:extLst>
            </p:cNvPr>
            <p:cNvGrpSpPr/>
            <p:nvPr/>
          </p:nvGrpSpPr>
          <p:grpSpPr>
            <a:xfrm>
              <a:off x="3352801" y="3176064"/>
              <a:ext cx="1135583" cy="1189324"/>
              <a:chOff x="3352801" y="3176064"/>
              <a:chExt cx="1135583" cy="1189324"/>
            </a:xfrm>
          </p:grpSpPr>
          <p:cxnSp>
            <p:nvCxnSpPr>
              <p:cNvPr id="21" name="Straight Arrow Connector 20">
                <a:extLst>
                  <a:ext uri="{FF2B5EF4-FFF2-40B4-BE49-F238E27FC236}">
                    <a16:creationId xmlns:a16="http://schemas.microsoft.com/office/drawing/2014/main" id="{63999678-1B39-BE40-8657-BA852A554775}"/>
                  </a:ext>
                </a:extLst>
              </p:cNvPr>
              <p:cNvCxnSpPr>
                <a:cxnSpLocks/>
              </p:cNvCxnSpPr>
              <p:nvPr/>
            </p:nvCxnSpPr>
            <p:spPr>
              <a:xfrm flipH="1" flipV="1">
                <a:off x="3352801" y="3231823"/>
                <a:ext cx="1043210" cy="11106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250E3DD-11D0-9643-984E-FEBD158ABDB4}"/>
                  </a:ext>
                </a:extLst>
              </p:cNvPr>
              <p:cNvCxnSpPr>
                <a:cxnSpLocks/>
              </p:cNvCxnSpPr>
              <p:nvPr/>
            </p:nvCxnSpPr>
            <p:spPr>
              <a:xfrm flipV="1">
                <a:off x="4385385" y="3176064"/>
                <a:ext cx="102999" cy="11893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0CB8E9C-30B5-B44B-BE94-03600FA2D702}"/>
                  </a:ext>
                </a:extLst>
              </p:cNvPr>
              <p:cNvCxnSpPr>
                <a:cxnSpLocks/>
              </p:cNvCxnSpPr>
              <p:nvPr/>
            </p:nvCxnSpPr>
            <p:spPr>
              <a:xfrm>
                <a:off x="3658343" y="3518878"/>
                <a:ext cx="7376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94EEE6B-175D-1940-A290-A8D211C35A26}"/>
                  </a:ext>
                </a:extLst>
              </p:cNvPr>
              <p:cNvCxnSpPr>
                <a:cxnSpLocks/>
              </p:cNvCxnSpPr>
              <p:nvPr/>
            </p:nvCxnSpPr>
            <p:spPr>
              <a:xfrm>
                <a:off x="3593820" y="3459404"/>
                <a:ext cx="802191" cy="0"/>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38" name="Group 37">
            <a:extLst>
              <a:ext uri="{FF2B5EF4-FFF2-40B4-BE49-F238E27FC236}">
                <a16:creationId xmlns:a16="http://schemas.microsoft.com/office/drawing/2014/main" id="{2D69FF92-AC38-B048-B16D-D9163B6E0D6A}"/>
              </a:ext>
            </a:extLst>
          </p:cNvPr>
          <p:cNvGrpSpPr/>
          <p:nvPr/>
        </p:nvGrpSpPr>
        <p:grpSpPr>
          <a:xfrm>
            <a:off x="899060" y="5596166"/>
            <a:ext cx="6985168" cy="695422"/>
            <a:chOff x="899060" y="5596166"/>
            <a:chExt cx="6985168" cy="695422"/>
          </a:xfrm>
        </p:grpSpPr>
        <p:pic>
          <p:nvPicPr>
            <p:cNvPr id="17" name="Picture 16">
              <a:extLst>
                <a:ext uri="{FF2B5EF4-FFF2-40B4-BE49-F238E27FC236}">
                  <a16:creationId xmlns:a16="http://schemas.microsoft.com/office/drawing/2014/main" id="{4AB65B70-C7F4-204C-8C2C-CB1E15D68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6011" y="5703053"/>
              <a:ext cx="3488217" cy="539945"/>
            </a:xfrm>
            <a:prstGeom prst="rect">
              <a:avLst/>
            </a:prstGeom>
          </p:spPr>
        </p:pic>
        <p:grpSp>
          <p:nvGrpSpPr>
            <p:cNvPr id="35" name="Group 34">
              <a:extLst>
                <a:ext uri="{FF2B5EF4-FFF2-40B4-BE49-F238E27FC236}">
                  <a16:creationId xmlns:a16="http://schemas.microsoft.com/office/drawing/2014/main" id="{F59A9B7F-AF7A-F344-A1EE-AFB39436693D}"/>
                </a:ext>
              </a:extLst>
            </p:cNvPr>
            <p:cNvGrpSpPr/>
            <p:nvPr/>
          </p:nvGrpSpPr>
          <p:grpSpPr>
            <a:xfrm>
              <a:off x="899060" y="5596166"/>
              <a:ext cx="2594858" cy="695422"/>
              <a:chOff x="899060" y="5596166"/>
              <a:chExt cx="2594858" cy="695422"/>
            </a:xfrm>
          </p:grpSpPr>
          <p:pic>
            <p:nvPicPr>
              <p:cNvPr id="15" name="Picture 14">
                <a:extLst>
                  <a:ext uri="{FF2B5EF4-FFF2-40B4-BE49-F238E27FC236}">
                    <a16:creationId xmlns:a16="http://schemas.microsoft.com/office/drawing/2014/main" id="{44263428-55E0-514B-B241-116C56B4AB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060" y="5596166"/>
                <a:ext cx="2594858" cy="695422"/>
              </a:xfrm>
              <a:prstGeom prst="rect">
                <a:avLst/>
              </a:prstGeom>
            </p:spPr>
          </p:pic>
          <p:sp>
            <p:nvSpPr>
              <p:cNvPr id="33" name="Rectangle 32">
                <a:extLst>
                  <a:ext uri="{FF2B5EF4-FFF2-40B4-BE49-F238E27FC236}">
                    <a16:creationId xmlns:a16="http://schemas.microsoft.com/office/drawing/2014/main" id="{308A9945-02D5-FE4F-A102-CB8D75483B61}"/>
                  </a:ext>
                </a:extLst>
              </p:cNvPr>
              <p:cNvSpPr/>
              <p:nvPr/>
            </p:nvSpPr>
            <p:spPr>
              <a:xfrm>
                <a:off x="911266" y="5729556"/>
                <a:ext cx="320140" cy="53994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latin typeface="Symbol" pitchFamily="2" charset="2"/>
                  </a:rPr>
                  <a:t>r</a:t>
                </a:r>
                <a:endParaRPr lang="en-FR" i="1" dirty="0">
                  <a:solidFill>
                    <a:schemeClr val="tx1"/>
                  </a:solidFill>
                  <a:latin typeface="Symbol" pitchFamily="2" charset="2"/>
                </a:endParaRPr>
              </a:p>
            </p:txBody>
          </p:sp>
        </p:grpSp>
      </p:grpSp>
      <p:grpSp>
        <p:nvGrpSpPr>
          <p:cNvPr id="39" name="Group 38">
            <a:extLst>
              <a:ext uri="{FF2B5EF4-FFF2-40B4-BE49-F238E27FC236}">
                <a16:creationId xmlns:a16="http://schemas.microsoft.com/office/drawing/2014/main" id="{8F133BA5-0E90-404D-9D96-0BA50FC77C97}"/>
              </a:ext>
            </a:extLst>
          </p:cNvPr>
          <p:cNvGrpSpPr/>
          <p:nvPr/>
        </p:nvGrpSpPr>
        <p:grpSpPr>
          <a:xfrm>
            <a:off x="6438152" y="4082238"/>
            <a:ext cx="1698180" cy="1162008"/>
            <a:chOff x="6130321" y="2856670"/>
            <a:chExt cx="2488746" cy="1817899"/>
          </a:xfrm>
        </p:grpSpPr>
        <p:sp>
          <p:nvSpPr>
            <p:cNvPr id="40" name="TextBox 39">
              <a:extLst>
                <a:ext uri="{FF2B5EF4-FFF2-40B4-BE49-F238E27FC236}">
                  <a16:creationId xmlns:a16="http://schemas.microsoft.com/office/drawing/2014/main" id="{2C895072-545F-C64F-90DD-4FEC3F071DED}"/>
                </a:ext>
              </a:extLst>
            </p:cNvPr>
            <p:cNvSpPr txBox="1"/>
            <p:nvPr/>
          </p:nvSpPr>
          <p:spPr>
            <a:xfrm>
              <a:off x="6130321" y="2954543"/>
              <a:ext cx="311304" cy="369332"/>
            </a:xfrm>
            <a:prstGeom prst="rect">
              <a:avLst/>
            </a:prstGeom>
            <a:noFill/>
          </p:spPr>
          <p:txBody>
            <a:bodyPr wrap="none" rtlCol="0">
              <a:spAutoFit/>
            </a:bodyPr>
            <a:lstStyle/>
            <a:p>
              <a:r>
                <a:rPr lang="en-US" dirty="0">
                  <a:latin typeface="Symbol" pitchFamily="2" charset="2"/>
                </a:rPr>
                <a:t>r</a:t>
              </a:r>
              <a:endParaRPr lang="en-FR" dirty="0">
                <a:latin typeface="Symbol" pitchFamily="2" charset="2"/>
              </a:endParaRPr>
            </a:p>
          </p:txBody>
        </p:sp>
        <p:cxnSp>
          <p:nvCxnSpPr>
            <p:cNvPr id="41" name="Straight Arrow Connector 40">
              <a:extLst>
                <a:ext uri="{FF2B5EF4-FFF2-40B4-BE49-F238E27FC236}">
                  <a16:creationId xmlns:a16="http://schemas.microsoft.com/office/drawing/2014/main" id="{BED6F35F-F48B-474A-BBE3-A38A4D6D09E7}"/>
                </a:ext>
              </a:extLst>
            </p:cNvPr>
            <p:cNvCxnSpPr/>
            <p:nvPr/>
          </p:nvCxnSpPr>
          <p:spPr>
            <a:xfrm flipV="1">
              <a:off x="6502400" y="2954543"/>
              <a:ext cx="0" cy="1244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3ECCFA0-5245-8048-BF33-4D28A85BCA9D}"/>
                </a:ext>
              </a:extLst>
            </p:cNvPr>
            <p:cNvCxnSpPr>
              <a:cxnSpLocks/>
            </p:cNvCxnSpPr>
            <p:nvPr/>
          </p:nvCxnSpPr>
          <p:spPr>
            <a:xfrm>
              <a:off x="6502400" y="4190105"/>
              <a:ext cx="2116667" cy="26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Freeform 42">
              <a:extLst>
                <a:ext uri="{FF2B5EF4-FFF2-40B4-BE49-F238E27FC236}">
                  <a16:creationId xmlns:a16="http://schemas.microsoft.com/office/drawing/2014/main" id="{18242545-CABF-DE40-95B5-9F7DCBB8108D}"/>
                </a:ext>
              </a:extLst>
            </p:cNvPr>
            <p:cNvSpPr/>
            <p:nvPr/>
          </p:nvSpPr>
          <p:spPr>
            <a:xfrm>
              <a:off x="6914777" y="3212321"/>
              <a:ext cx="136008" cy="1004079"/>
            </a:xfrm>
            <a:custGeom>
              <a:avLst/>
              <a:gdLst>
                <a:gd name="connsiteX0" fmla="*/ 0 w 328251"/>
                <a:gd name="connsiteY0" fmla="*/ 987146 h 1004079"/>
                <a:gd name="connsiteX1" fmla="*/ 84667 w 328251"/>
                <a:gd name="connsiteY1" fmla="*/ 750079 h 1004079"/>
                <a:gd name="connsiteX2" fmla="*/ 101600 w 328251"/>
                <a:gd name="connsiteY2" fmla="*/ 326746 h 1004079"/>
                <a:gd name="connsiteX3" fmla="*/ 203200 w 328251"/>
                <a:gd name="connsiteY3" fmla="*/ 5012 h 1004079"/>
                <a:gd name="connsiteX4" fmla="*/ 254000 w 328251"/>
                <a:gd name="connsiteY4" fmla="*/ 174346 h 1004079"/>
                <a:gd name="connsiteX5" fmla="*/ 321734 w 328251"/>
                <a:gd name="connsiteY5" fmla="*/ 733146 h 1004079"/>
                <a:gd name="connsiteX6" fmla="*/ 321734 w 328251"/>
                <a:gd name="connsiteY6" fmla="*/ 1004079 h 100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51" h="1004079">
                  <a:moveTo>
                    <a:pt x="0" y="987146"/>
                  </a:moveTo>
                  <a:cubicBezTo>
                    <a:pt x="33867" y="923646"/>
                    <a:pt x="67734" y="860146"/>
                    <a:pt x="84667" y="750079"/>
                  </a:cubicBezTo>
                  <a:cubicBezTo>
                    <a:pt x="101600" y="640012"/>
                    <a:pt x="81844" y="450924"/>
                    <a:pt x="101600" y="326746"/>
                  </a:cubicBezTo>
                  <a:cubicBezTo>
                    <a:pt x="121356" y="202568"/>
                    <a:pt x="177800" y="30412"/>
                    <a:pt x="203200" y="5012"/>
                  </a:cubicBezTo>
                  <a:cubicBezTo>
                    <a:pt x="228600" y="-20388"/>
                    <a:pt x="234244" y="52990"/>
                    <a:pt x="254000" y="174346"/>
                  </a:cubicBezTo>
                  <a:cubicBezTo>
                    <a:pt x="273756" y="295702"/>
                    <a:pt x="310445" y="594857"/>
                    <a:pt x="321734" y="733146"/>
                  </a:cubicBezTo>
                  <a:cubicBezTo>
                    <a:pt x="333023" y="871435"/>
                    <a:pt x="327378" y="937757"/>
                    <a:pt x="321734" y="1004079"/>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4" name="Freeform 43">
              <a:extLst>
                <a:ext uri="{FF2B5EF4-FFF2-40B4-BE49-F238E27FC236}">
                  <a16:creationId xmlns:a16="http://schemas.microsoft.com/office/drawing/2014/main" id="{96B871AD-B213-FC4A-A05A-D9E70E233286}"/>
                </a:ext>
              </a:extLst>
            </p:cNvPr>
            <p:cNvSpPr/>
            <p:nvPr/>
          </p:nvSpPr>
          <p:spPr>
            <a:xfrm>
              <a:off x="6703110" y="3182249"/>
              <a:ext cx="880533" cy="999066"/>
            </a:xfrm>
            <a:custGeom>
              <a:avLst/>
              <a:gdLst>
                <a:gd name="connsiteX0" fmla="*/ 0 w 880533"/>
                <a:gd name="connsiteY0" fmla="*/ 0 h 999066"/>
                <a:gd name="connsiteX1" fmla="*/ 101600 w 880533"/>
                <a:gd name="connsiteY1" fmla="*/ 474133 h 999066"/>
                <a:gd name="connsiteX2" fmla="*/ 440267 w 880533"/>
                <a:gd name="connsiteY2" fmla="*/ 897466 h 999066"/>
                <a:gd name="connsiteX3" fmla="*/ 880533 w 880533"/>
                <a:gd name="connsiteY3" fmla="*/ 999066 h 999066"/>
              </a:gdLst>
              <a:ahLst/>
              <a:cxnLst>
                <a:cxn ang="0">
                  <a:pos x="connsiteX0" y="connsiteY0"/>
                </a:cxn>
                <a:cxn ang="0">
                  <a:pos x="connsiteX1" y="connsiteY1"/>
                </a:cxn>
                <a:cxn ang="0">
                  <a:pos x="connsiteX2" y="connsiteY2"/>
                </a:cxn>
                <a:cxn ang="0">
                  <a:pos x="connsiteX3" y="connsiteY3"/>
                </a:cxn>
              </a:cxnLst>
              <a:rect l="l" t="t" r="r" b="b"/>
              <a:pathLst>
                <a:path w="880533" h="999066">
                  <a:moveTo>
                    <a:pt x="0" y="0"/>
                  </a:moveTo>
                  <a:cubicBezTo>
                    <a:pt x="14111" y="162277"/>
                    <a:pt x="28222" y="324555"/>
                    <a:pt x="101600" y="474133"/>
                  </a:cubicBezTo>
                  <a:cubicBezTo>
                    <a:pt x="174978" y="623711"/>
                    <a:pt x="310445" y="809977"/>
                    <a:pt x="440267" y="897466"/>
                  </a:cubicBezTo>
                  <a:cubicBezTo>
                    <a:pt x="570089" y="984955"/>
                    <a:pt x="725311" y="992010"/>
                    <a:pt x="880533" y="999066"/>
                  </a:cubicBezTo>
                </a:path>
              </a:pathLst>
            </a:cu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5" name="TextBox 44">
              <a:extLst>
                <a:ext uri="{FF2B5EF4-FFF2-40B4-BE49-F238E27FC236}">
                  <a16:creationId xmlns:a16="http://schemas.microsoft.com/office/drawing/2014/main" id="{B3DD7E87-803F-0F43-B5AE-ED4EF02FEDA3}"/>
                </a:ext>
              </a:extLst>
            </p:cNvPr>
            <p:cNvSpPr txBox="1"/>
            <p:nvPr/>
          </p:nvSpPr>
          <p:spPr>
            <a:xfrm>
              <a:off x="6703110" y="4305237"/>
              <a:ext cx="585417" cy="369332"/>
            </a:xfrm>
            <a:prstGeom prst="rect">
              <a:avLst/>
            </a:prstGeom>
            <a:noFill/>
          </p:spPr>
          <p:txBody>
            <a:bodyPr wrap="none" rtlCol="0">
              <a:spAutoFit/>
            </a:bodyPr>
            <a:lstStyle/>
            <a:p>
              <a:r>
                <a:rPr lang="ru-RU" dirty="0"/>
                <a:t>1/</a:t>
              </a:r>
              <a:r>
                <a:rPr lang="en-US" dirty="0"/>
                <a:t>N</a:t>
              </a:r>
              <a:endParaRPr lang="en-FR" dirty="0"/>
            </a:p>
          </p:txBody>
        </p:sp>
        <p:sp>
          <p:nvSpPr>
            <p:cNvPr id="46" name="TextBox 45">
              <a:extLst>
                <a:ext uri="{FF2B5EF4-FFF2-40B4-BE49-F238E27FC236}">
                  <a16:creationId xmlns:a16="http://schemas.microsoft.com/office/drawing/2014/main" id="{E1696070-4F49-7D4C-B619-77D960A95B9D}"/>
                </a:ext>
              </a:extLst>
            </p:cNvPr>
            <p:cNvSpPr txBox="1"/>
            <p:nvPr/>
          </p:nvSpPr>
          <p:spPr>
            <a:xfrm>
              <a:off x="8239497" y="4283941"/>
              <a:ext cx="256802" cy="369332"/>
            </a:xfrm>
            <a:prstGeom prst="rect">
              <a:avLst/>
            </a:prstGeom>
            <a:noFill/>
          </p:spPr>
          <p:txBody>
            <a:bodyPr wrap="none" rtlCol="0">
              <a:spAutoFit/>
            </a:bodyPr>
            <a:lstStyle/>
            <a:p>
              <a:r>
                <a:rPr lang="en-US" dirty="0"/>
                <a:t>f</a:t>
              </a:r>
              <a:endParaRPr lang="en-FR" dirty="0"/>
            </a:p>
          </p:txBody>
        </p:sp>
        <p:sp>
          <p:nvSpPr>
            <p:cNvPr id="47" name="TextBox 46">
              <a:extLst>
                <a:ext uri="{FF2B5EF4-FFF2-40B4-BE49-F238E27FC236}">
                  <a16:creationId xmlns:a16="http://schemas.microsoft.com/office/drawing/2014/main" id="{F02997C9-2A09-A549-8145-890351E7F1EE}"/>
                </a:ext>
              </a:extLst>
            </p:cNvPr>
            <p:cNvSpPr txBox="1"/>
            <p:nvPr/>
          </p:nvSpPr>
          <p:spPr>
            <a:xfrm>
              <a:off x="7038553" y="3472432"/>
              <a:ext cx="530915" cy="369332"/>
            </a:xfrm>
            <a:prstGeom prst="rect">
              <a:avLst/>
            </a:prstGeom>
            <a:noFill/>
          </p:spPr>
          <p:txBody>
            <a:bodyPr wrap="none" rtlCol="0">
              <a:spAutoFit/>
            </a:bodyPr>
            <a:lstStyle/>
            <a:p>
              <a:r>
                <a:rPr lang="en-US" dirty="0">
                  <a:solidFill>
                    <a:srgbClr val="FF0000"/>
                  </a:solidFill>
                </a:rPr>
                <a:t>t=0</a:t>
              </a:r>
              <a:endParaRPr lang="en-FR" dirty="0">
                <a:solidFill>
                  <a:srgbClr val="FF0000"/>
                </a:solidFill>
              </a:endParaRPr>
            </a:p>
          </p:txBody>
        </p:sp>
        <p:sp>
          <p:nvSpPr>
            <p:cNvPr id="48" name="Freeform 47">
              <a:extLst>
                <a:ext uri="{FF2B5EF4-FFF2-40B4-BE49-F238E27FC236}">
                  <a16:creationId xmlns:a16="http://schemas.microsoft.com/office/drawing/2014/main" id="{53CA8AB0-63E6-B943-B4A3-B4A8EC10680E}"/>
                </a:ext>
              </a:extLst>
            </p:cNvPr>
            <p:cNvSpPr/>
            <p:nvPr/>
          </p:nvSpPr>
          <p:spPr>
            <a:xfrm>
              <a:off x="6579845" y="3471531"/>
              <a:ext cx="1497355" cy="701517"/>
            </a:xfrm>
            <a:custGeom>
              <a:avLst/>
              <a:gdLst>
                <a:gd name="connsiteX0" fmla="*/ 0 w 880533"/>
                <a:gd name="connsiteY0" fmla="*/ 0 h 999066"/>
                <a:gd name="connsiteX1" fmla="*/ 101600 w 880533"/>
                <a:gd name="connsiteY1" fmla="*/ 474133 h 999066"/>
                <a:gd name="connsiteX2" fmla="*/ 440267 w 880533"/>
                <a:gd name="connsiteY2" fmla="*/ 897466 h 999066"/>
                <a:gd name="connsiteX3" fmla="*/ 880533 w 880533"/>
                <a:gd name="connsiteY3" fmla="*/ 999066 h 999066"/>
              </a:gdLst>
              <a:ahLst/>
              <a:cxnLst>
                <a:cxn ang="0">
                  <a:pos x="connsiteX0" y="connsiteY0"/>
                </a:cxn>
                <a:cxn ang="0">
                  <a:pos x="connsiteX1" y="connsiteY1"/>
                </a:cxn>
                <a:cxn ang="0">
                  <a:pos x="connsiteX2" y="connsiteY2"/>
                </a:cxn>
                <a:cxn ang="0">
                  <a:pos x="connsiteX3" y="connsiteY3"/>
                </a:cxn>
              </a:cxnLst>
              <a:rect l="l" t="t" r="r" b="b"/>
              <a:pathLst>
                <a:path w="880533" h="999066">
                  <a:moveTo>
                    <a:pt x="0" y="0"/>
                  </a:moveTo>
                  <a:cubicBezTo>
                    <a:pt x="14111" y="162277"/>
                    <a:pt x="28222" y="324555"/>
                    <a:pt x="101600" y="474133"/>
                  </a:cubicBezTo>
                  <a:cubicBezTo>
                    <a:pt x="174978" y="623711"/>
                    <a:pt x="310445" y="809977"/>
                    <a:pt x="440267" y="897466"/>
                  </a:cubicBezTo>
                  <a:cubicBezTo>
                    <a:pt x="570089" y="984955"/>
                    <a:pt x="725311" y="992010"/>
                    <a:pt x="880533" y="999066"/>
                  </a:cubicBezTo>
                </a:path>
              </a:pathLst>
            </a:custGeom>
            <a:noFill/>
            <a:ln w="254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solidFill>
                  <a:srgbClr val="00B050"/>
                </a:solidFill>
              </a:endParaRPr>
            </a:p>
          </p:txBody>
        </p:sp>
        <p:sp>
          <p:nvSpPr>
            <p:cNvPr id="49" name="TextBox 48">
              <a:extLst>
                <a:ext uri="{FF2B5EF4-FFF2-40B4-BE49-F238E27FC236}">
                  <a16:creationId xmlns:a16="http://schemas.microsoft.com/office/drawing/2014/main" id="{120C8941-D093-C448-B24F-1E8CC1E280CF}"/>
                </a:ext>
              </a:extLst>
            </p:cNvPr>
            <p:cNvSpPr txBox="1"/>
            <p:nvPr/>
          </p:nvSpPr>
          <p:spPr>
            <a:xfrm>
              <a:off x="7736116" y="3688716"/>
              <a:ext cx="348172" cy="369332"/>
            </a:xfrm>
            <a:prstGeom prst="rect">
              <a:avLst/>
            </a:prstGeom>
            <a:noFill/>
          </p:spPr>
          <p:txBody>
            <a:bodyPr wrap="none" rtlCol="0">
              <a:spAutoFit/>
            </a:bodyPr>
            <a:lstStyle/>
            <a:p>
              <a:r>
                <a:rPr lang="en-US" dirty="0">
                  <a:solidFill>
                    <a:srgbClr val="00B050"/>
                  </a:solidFill>
                </a:rPr>
                <a:t>t</a:t>
              </a:r>
              <a:r>
                <a:rPr lang="ru-RU" baseline="-25000" dirty="0">
                  <a:solidFill>
                    <a:srgbClr val="00B050"/>
                  </a:solidFill>
                </a:rPr>
                <a:t>2</a:t>
              </a:r>
              <a:endParaRPr lang="en-FR" baseline="-25000" dirty="0">
                <a:solidFill>
                  <a:srgbClr val="00B050"/>
                </a:solidFill>
              </a:endParaRPr>
            </a:p>
          </p:txBody>
        </p:sp>
        <p:sp>
          <p:nvSpPr>
            <p:cNvPr id="50" name="TextBox 49">
              <a:extLst>
                <a:ext uri="{FF2B5EF4-FFF2-40B4-BE49-F238E27FC236}">
                  <a16:creationId xmlns:a16="http://schemas.microsoft.com/office/drawing/2014/main" id="{6F1A8A04-6DA7-FE40-B214-7E3CE1110B6F}"/>
                </a:ext>
              </a:extLst>
            </p:cNvPr>
            <p:cNvSpPr txBox="1"/>
            <p:nvPr/>
          </p:nvSpPr>
          <p:spPr>
            <a:xfrm>
              <a:off x="6582435" y="2856670"/>
              <a:ext cx="585412" cy="369332"/>
            </a:xfrm>
            <a:prstGeom prst="rect">
              <a:avLst/>
            </a:prstGeom>
            <a:noFill/>
          </p:spPr>
          <p:txBody>
            <a:bodyPr wrap="square" rtlCol="0">
              <a:spAutoFit/>
            </a:bodyPr>
            <a:lstStyle/>
            <a:p>
              <a:r>
                <a:rPr lang="en-US" dirty="0">
                  <a:solidFill>
                    <a:srgbClr val="0070C0"/>
                  </a:solidFill>
                </a:rPr>
                <a:t>t</a:t>
              </a:r>
              <a:r>
                <a:rPr lang="en-US" baseline="-25000" dirty="0">
                  <a:solidFill>
                    <a:srgbClr val="0070C0"/>
                  </a:solidFill>
                </a:rPr>
                <a:t>1</a:t>
              </a:r>
              <a:endParaRPr lang="en-FR" baseline="-25000" dirty="0">
                <a:solidFill>
                  <a:srgbClr val="0070C0"/>
                </a:solidFill>
              </a:endParaRPr>
            </a:p>
          </p:txBody>
        </p:sp>
      </p:grpSp>
    </p:spTree>
    <p:extLst>
      <p:ext uri="{BB962C8B-B14F-4D97-AF65-F5344CB8AC3E}">
        <p14:creationId xmlns:p14="http://schemas.microsoft.com/office/powerpoint/2010/main" val="3049067828"/>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5BAF-D8BC-8E43-AF3E-19EA1141FBAB}"/>
              </a:ext>
            </a:extLst>
          </p:cNvPr>
          <p:cNvSpPr>
            <a:spLocks noGrp="1"/>
          </p:cNvSpPr>
          <p:nvPr>
            <p:ph type="title"/>
          </p:nvPr>
        </p:nvSpPr>
        <p:spPr>
          <a:xfrm>
            <a:off x="427382" y="895105"/>
            <a:ext cx="6508377" cy="1143000"/>
          </a:xfrm>
        </p:spPr>
        <p:txBody>
          <a:bodyPr/>
          <a:lstStyle/>
          <a:p>
            <a:r>
              <a:rPr lang="ru-RU" sz="2800" dirty="0"/>
              <a:t>24, 25: Аккумуляция невыгодных мутантов и переход  к стационарному состоянию</a:t>
            </a:r>
            <a:endParaRPr lang="en-FR" dirty="0"/>
          </a:p>
        </p:txBody>
      </p:sp>
      <p:pic>
        <p:nvPicPr>
          <p:cNvPr id="5" name="Content Placeholder 4">
            <a:extLst>
              <a:ext uri="{FF2B5EF4-FFF2-40B4-BE49-F238E27FC236}">
                <a16:creationId xmlns:a16="http://schemas.microsoft.com/office/drawing/2014/main" id="{FFE1CE4D-AE03-294C-A2E1-9E3561DAC0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96" y="2273595"/>
            <a:ext cx="5413584" cy="3916363"/>
          </a:xfrm>
        </p:spPr>
      </p:pic>
      <p:pic>
        <p:nvPicPr>
          <p:cNvPr id="4" name="Content Placeholder 6">
            <a:extLst>
              <a:ext uri="{FF2B5EF4-FFF2-40B4-BE49-F238E27FC236}">
                <a16:creationId xmlns:a16="http://schemas.microsoft.com/office/drawing/2014/main" id="{AA774388-1F6A-DB40-B11B-E519D7B3D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210" y="3129916"/>
            <a:ext cx="2990453" cy="2697163"/>
          </a:xfrm>
          <a:prstGeom prst="rect">
            <a:avLst/>
          </a:prstGeom>
        </p:spPr>
      </p:pic>
      <p:pic>
        <p:nvPicPr>
          <p:cNvPr id="6" name="Picture 5">
            <a:extLst>
              <a:ext uri="{FF2B5EF4-FFF2-40B4-BE49-F238E27FC236}">
                <a16:creationId xmlns:a16="http://schemas.microsoft.com/office/drawing/2014/main" id="{785A62C3-D096-DC45-A43E-4778AFAD7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757" y="3107447"/>
            <a:ext cx="2037906" cy="507290"/>
          </a:xfrm>
          <a:prstGeom prst="rect">
            <a:avLst/>
          </a:prstGeom>
        </p:spPr>
      </p:pic>
      <p:sp>
        <p:nvSpPr>
          <p:cNvPr id="3" name="Oval 2">
            <a:extLst>
              <a:ext uri="{FF2B5EF4-FFF2-40B4-BE49-F238E27FC236}">
                <a16:creationId xmlns:a16="http://schemas.microsoft.com/office/drawing/2014/main" id="{162EDC45-A4CB-3043-A1D9-7F67EB0FF1FD}"/>
              </a:ext>
            </a:extLst>
          </p:cNvPr>
          <p:cNvSpPr/>
          <p:nvPr/>
        </p:nvSpPr>
        <p:spPr>
          <a:xfrm>
            <a:off x="233916" y="2679405"/>
            <a:ext cx="3274828" cy="1169581"/>
          </a:xfrm>
          <a:prstGeom prst="ellipse">
            <a:avLst/>
          </a:prstGeom>
          <a:solidFill>
            <a:srgbClr val="FFFF00">
              <a:alpha val="3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7" name="TextBox 6">
            <a:extLst>
              <a:ext uri="{FF2B5EF4-FFF2-40B4-BE49-F238E27FC236}">
                <a16:creationId xmlns:a16="http://schemas.microsoft.com/office/drawing/2014/main" id="{6C36F9B3-DF45-D943-9474-EA131ABD32E1}"/>
              </a:ext>
            </a:extLst>
          </p:cNvPr>
          <p:cNvSpPr txBox="1"/>
          <p:nvPr/>
        </p:nvSpPr>
        <p:spPr>
          <a:xfrm>
            <a:off x="514337" y="3899810"/>
            <a:ext cx="2808782" cy="369332"/>
          </a:xfrm>
          <a:prstGeom prst="rect">
            <a:avLst/>
          </a:prstGeom>
          <a:noFill/>
        </p:spPr>
        <p:txBody>
          <a:bodyPr wrap="none" rtlCol="0">
            <a:spAutoFit/>
          </a:bodyPr>
          <a:lstStyle/>
          <a:p>
            <a:r>
              <a:rPr lang="ru-RU" dirty="0">
                <a:solidFill>
                  <a:srgbClr val="0070C0"/>
                </a:solidFill>
              </a:rPr>
              <a:t>Стохастический порог</a:t>
            </a:r>
            <a:endParaRPr lang="en-FR" dirty="0">
              <a:solidFill>
                <a:srgbClr val="0070C0"/>
              </a:solidFill>
            </a:endParaRPr>
          </a:p>
        </p:txBody>
      </p:sp>
    </p:spTree>
    <p:extLst>
      <p:ext uri="{BB962C8B-B14F-4D97-AF65-F5344CB8AC3E}">
        <p14:creationId xmlns:p14="http://schemas.microsoft.com/office/powerpoint/2010/main" val="1973593634"/>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0105-D9DF-664A-A925-E25A7134857D}"/>
              </a:ext>
            </a:extLst>
          </p:cNvPr>
          <p:cNvSpPr>
            <a:spLocks noGrp="1"/>
          </p:cNvSpPr>
          <p:nvPr>
            <p:ph type="title"/>
          </p:nvPr>
        </p:nvSpPr>
        <p:spPr>
          <a:xfrm>
            <a:off x="457199" y="145097"/>
            <a:ext cx="6508377" cy="1143000"/>
          </a:xfrm>
        </p:spPr>
        <p:txBody>
          <a:bodyPr/>
          <a:lstStyle/>
          <a:p>
            <a:r>
              <a:rPr lang="en-US" dirty="0"/>
              <a:t> </a:t>
            </a:r>
            <a:r>
              <a:rPr lang="ru-RU" dirty="0"/>
              <a:t>Контрольная 2: итоги</a:t>
            </a:r>
            <a:endParaRPr lang="en-FR" dirty="0"/>
          </a:p>
        </p:txBody>
      </p:sp>
      <p:pic>
        <p:nvPicPr>
          <p:cNvPr id="5" name="Picture 4">
            <a:extLst>
              <a:ext uri="{FF2B5EF4-FFF2-40B4-BE49-F238E27FC236}">
                <a16:creationId xmlns:a16="http://schemas.microsoft.com/office/drawing/2014/main" id="{F1D30FC4-34B4-1C47-93E1-B26DF22E2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8" y="1462286"/>
            <a:ext cx="4475302" cy="4224988"/>
          </a:xfrm>
          <a:prstGeom prst="rect">
            <a:avLst/>
          </a:prstGeom>
        </p:spPr>
      </p:pic>
      <p:pic>
        <p:nvPicPr>
          <p:cNvPr id="7" name="Picture 6">
            <a:extLst>
              <a:ext uri="{FF2B5EF4-FFF2-40B4-BE49-F238E27FC236}">
                <a16:creationId xmlns:a16="http://schemas.microsoft.com/office/drawing/2014/main" id="{D54A762F-C7E3-D642-9284-755980534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03565"/>
            <a:ext cx="4435283" cy="3583709"/>
          </a:xfrm>
          <a:prstGeom prst="rect">
            <a:avLst/>
          </a:prstGeom>
        </p:spPr>
      </p:pic>
      <p:sp>
        <p:nvSpPr>
          <p:cNvPr id="3" name="Rectangle 2">
            <a:extLst>
              <a:ext uri="{FF2B5EF4-FFF2-40B4-BE49-F238E27FC236}">
                <a16:creationId xmlns:a16="http://schemas.microsoft.com/office/drawing/2014/main" id="{C618C02F-EC08-A24C-B394-A6067CDBC91A}"/>
              </a:ext>
            </a:extLst>
          </p:cNvPr>
          <p:cNvSpPr/>
          <p:nvPr/>
        </p:nvSpPr>
        <p:spPr>
          <a:xfrm>
            <a:off x="127591" y="2668773"/>
            <a:ext cx="4221125" cy="817061"/>
          </a:xfrm>
          <a:prstGeom prst="rect">
            <a:avLst/>
          </a:prstGeom>
          <a:solidFill>
            <a:srgbClr val="FFFF00">
              <a:alpha val="1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8" name="Rectangle 7">
            <a:extLst>
              <a:ext uri="{FF2B5EF4-FFF2-40B4-BE49-F238E27FC236}">
                <a16:creationId xmlns:a16="http://schemas.microsoft.com/office/drawing/2014/main" id="{E3AF9823-3543-0549-99B6-BB88EFC61F3B}"/>
              </a:ext>
            </a:extLst>
          </p:cNvPr>
          <p:cNvSpPr/>
          <p:nvPr/>
        </p:nvSpPr>
        <p:spPr>
          <a:xfrm>
            <a:off x="127088" y="5237855"/>
            <a:ext cx="4221125" cy="365499"/>
          </a:xfrm>
          <a:prstGeom prst="rect">
            <a:avLst/>
          </a:prstGeom>
          <a:solidFill>
            <a:srgbClr val="FFFF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9" name="Rectangle 8">
            <a:extLst>
              <a:ext uri="{FF2B5EF4-FFF2-40B4-BE49-F238E27FC236}">
                <a16:creationId xmlns:a16="http://schemas.microsoft.com/office/drawing/2014/main" id="{C6A969AD-5A8B-0443-B0E2-B077DA64E397}"/>
              </a:ext>
            </a:extLst>
          </p:cNvPr>
          <p:cNvSpPr/>
          <p:nvPr/>
        </p:nvSpPr>
        <p:spPr>
          <a:xfrm>
            <a:off x="223786" y="3712670"/>
            <a:ext cx="4221125" cy="232010"/>
          </a:xfrm>
          <a:prstGeom prst="rect">
            <a:avLst/>
          </a:prstGeom>
          <a:solidFill>
            <a:srgbClr val="FFFF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3471477426"/>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78250-563E-FF41-8CA4-E714CA72A791}"/>
              </a:ext>
            </a:extLst>
          </p:cNvPr>
          <p:cNvSpPr>
            <a:spLocks noGrp="1"/>
          </p:cNvSpPr>
          <p:nvPr>
            <p:ph type="title"/>
          </p:nvPr>
        </p:nvSpPr>
        <p:spPr/>
        <p:txBody>
          <a:bodyPr/>
          <a:lstStyle/>
          <a:p>
            <a:r>
              <a:rPr lang="ru-RU" dirty="0"/>
              <a:t>В последней серии</a:t>
            </a:r>
            <a:endParaRPr lang="en-FR" dirty="0"/>
          </a:p>
        </p:txBody>
      </p:sp>
      <p:sp>
        <p:nvSpPr>
          <p:cNvPr id="3" name="Text Placeholder 2">
            <a:extLst>
              <a:ext uri="{FF2B5EF4-FFF2-40B4-BE49-F238E27FC236}">
                <a16:creationId xmlns:a16="http://schemas.microsoft.com/office/drawing/2014/main" id="{DC204FA6-6BA9-5941-97FA-AEC52B010DC5}"/>
              </a:ext>
            </a:extLst>
          </p:cNvPr>
          <p:cNvSpPr>
            <a:spLocks noGrp="1"/>
          </p:cNvSpPr>
          <p:nvPr>
            <p:ph type="body" idx="1"/>
          </p:nvPr>
        </p:nvSpPr>
        <p:spPr/>
        <p:txBody>
          <a:bodyPr/>
          <a:lstStyle/>
          <a:p>
            <a:endParaRPr lang="en-FR"/>
          </a:p>
        </p:txBody>
      </p:sp>
    </p:spTree>
    <p:extLst>
      <p:ext uri="{BB962C8B-B14F-4D97-AF65-F5344CB8AC3E}">
        <p14:creationId xmlns:p14="http://schemas.microsoft.com/office/powerpoint/2010/main" val="4190539772"/>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E11125-7AFC-3A40-9309-A31ECF77341E}"/>
              </a:ext>
            </a:extLst>
          </p:cNvPr>
          <p:cNvSpPr>
            <a:spLocks noGrp="1"/>
          </p:cNvSpPr>
          <p:nvPr>
            <p:ph type="title"/>
          </p:nvPr>
        </p:nvSpPr>
        <p:spPr>
          <a:xfrm>
            <a:off x="221226" y="712786"/>
            <a:ext cx="7176247" cy="3957339"/>
          </a:xfrm>
        </p:spPr>
        <p:txBody>
          <a:bodyPr/>
          <a:lstStyle/>
          <a:p>
            <a:r>
              <a:rPr lang="ru-RU" sz="4000" dirty="0"/>
              <a:t>Рекомбинация + мутация</a:t>
            </a:r>
            <a:endParaRPr lang="en-FR" sz="4000" dirty="0"/>
          </a:p>
        </p:txBody>
      </p:sp>
      <p:sp>
        <p:nvSpPr>
          <p:cNvPr id="4" name="Text Placeholder 3">
            <a:extLst>
              <a:ext uri="{FF2B5EF4-FFF2-40B4-BE49-F238E27FC236}">
                <a16:creationId xmlns:a16="http://schemas.microsoft.com/office/drawing/2014/main" id="{7DF51D3A-15C9-AA4A-80A1-6F69979FE91B}"/>
              </a:ext>
            </a:extLst>
          </p:cNvPr>
          <p:cNvSpPr>
            <a:spLocks noGrp="1"/>
          </p:cNvSpPr>
          <p:nvPr>
            <p:ph type="body" idx="1"/>
          </p:nvPr>
        </p:nvSpPr>
        <p:spPr/>
        <p:txBody>
          <a:bodyPr/>
          <a:lstStyle/>
          <a:p>
            <a:r>
              <a:rPr lang="ru-RU" dirty="0"/>
              <a:t>Перманентная адаптация на долгих промежутках времени</a:t>
            </a:r>
            <a:endParaRPr lang="en-FR" dirty="0"/>
          </a:p>
        </p:txBody>
      </p:sp>
      <p:sp>
        <p:nvSpPr>
          <p:cNvPr id="5" name="TextBox 4">
            <a:extLst>
              <a:ext uri="{FF2B5EF4-FFF2-40B4-BE49-F238E27FC236}">
                <a16:creationId xmlns:a16="http://schemas.microsoft.com/office/drawing/2014/main" id="{62D6DC5B-9528-FC4D-A497-3BD6DD23C5E1}"/>
              </a:ext>
            </a:extLst>
          </p:cNvPr>
          <p:cNvSpPr txBox="1"/>
          <p:nvPr/>
        </p:nvSpPr>
        <p:spPr>
          <a:xfrm>
            <a:off x="4753794" y="5930171"/>
            <a:ext cx="2106667" cy="338554"/>
          </a:xfrm>
          <a:prstGeom prst="rect">
            <a:avLst/>
          </a:prstGeom>
          <a:noFill/>
        </p:spPr>
        <p:txBody>
          <a:bodyPr wrap="none" rtlCol="0">
            <a:spAutoFit/>
          </a:bodyPr>
          <a:lstStyle/>
          <a:p>
            <a:r>
              <a:rPr lang="ru-RU" sz="1600" dirty="0"/>
              <a:t>(Частичный вывод) </a:t>
            </a:r>
            <a:endParaRPr lang="en-FR" sz="1600" dirty="0"/>
          </a:p>
        </p:txBody>
      </p:sp>
    </p:spTree>
    <p:extLst>
      <p:ext uri="{BB962C8B-B14F-4D97-AF65-F5344CB8AC3E}">
        <p14:creationId xmlns:p14="http://schemas.microsoft.com/office/powerpoint/2010/main" val="558736614"/>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0B3FE-26BA-8B41-A6FF-77CB951F0872}"/>
              </a:ext>
            </a:extLst>
          </p:cNvPr>
          <p:cNvSpPr>
            <a:spLocks noGrp="1"/>
          </p:cNvSpPr>
          <p:nvPr>
            <p:ph type="title"/>
          </p:nvPr>
        </p:nvSpPr>
        <p:spPr>
          <a:xfrm>
            <a:off x="441157" y="221226"/>
            <a:ext cx="6508377" cy="1143000"/>
          </a:xfrm>
        </p:spPr>
        <p:txBody>
          <a:bodyPr/>
          <a:lstStyle/>
          <a:p>
            <a:r>
              <a:rPr lang="ru-RU" dirty="0"/>
              <a:t>Модель с рекомбинацией</a:t>
            </a:r>
            <a:endParaRPr lang="en-FR" dirty="0"/>
          </a:p>
        </p:txBody>
      </p:sp>
      <p:pic>
        <p:nvPicPr>
          <p:cNvPr id="4" name="Picture 3">
            <a:extLst>
              <a:ext uri="{FF2B5EF4-FFF2-40B4-BE49-F238E27FC236}">
                <a16:creationId xmlns:a16="http://schemas.microsoft.com/office/drawing/2014/main" id="{2155AAD2-EC8D-0545-B60F-7FF399A54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10" y="1600200"/>
            <a:ext cx="5036574" cy="5036574"/>
          </a:xfrm>
          <a:prstGeom prst="rect">
            <a:avLst/>
          </a:prstGeom>
        </p:spPr>
      </p:pic>
      <p:sp>
        <p:nvSpPr>
          <p:cNvPr id="3" name="TextBox 2">
            <a:extLst>
              <a:ext uri="{FF2B5EF4-FFF2-40B4-BE49-F238E27FC236}">
                <a16:creationId xmlns:a16="http://schemas.microsoft.com/office/drawing/2014/main" id="{E6187533-D21A-254C-B297-7BE2A34C7B00}"/>
              </a:ext>
            </a:extLst>
          </p:cNvPr>
          <p:cNvSpPr txBox="1"/>
          <p:nvPr/>
        </p:nvSpPr>
        <p:spPr>
          <a:xfrm>
            <a:off x="5397266" y="1951672"/>
            <a:ext cx="3706464" cy="1477328"/>
          </a:xfrm>
          <a:prstGeom prst="rect">
            <a:avLst/>
          </a:prstGeom>
          <a:noFill/>
        </p:spPr>
        <p:txBody>
          <a:bodyPr wrap="none" rtlCol="0">
            <a:spAutoFit/>
          </a:bodyPr>
          <a:lstStyle/>
          <a:p>
            <a:r>
              <a:rPr lang="en-FR" i="1" dirty="0"/>
              <a:t>r</a:t>
            </a:r>
            <a:r>
              <a:rPr lang="en-FR" dirty="0"/>
              <a:t> </a:t>
            </a:r>
            <a:r>
              <a:rPr lang="ru-RU" dirty="0"/>
              <a:t>  вероятность рекомбинации</a:t>
            </a:r>
          </a:p>
          <a:p>
            <a:r>
              <a:rPr lang="en-US" i="1" dirty="0"/>
              <a:t>M</a:t>
            </a:r>
            <a:r>
              <a:rPr lang="en-US" dirty="0"/>
              <a:t> </a:t>
            </a:r>
            <a:r>
              <a:rPr lang="ru-RU" dirty="0"/>
              <a:t> количество перескоков</a:t>
            </a:r>
          </a:p>
          <a:p>
            <a:r>
              <a:rPr lang="en-US" i="1" dirty="0"/>
              <a:t>s</a:t>
            </a:r>
            <a:r>
              <a:rPr lang="en-US" dirty="0"/>
              <a:t> </a:t>
            </a:r>
            <a:r>
              <a:rPr lang="ru-RU" dirty="0"/>
              <a:t>   коэффициент селекции</a:t>
            </a:r>
          </a:p>
          <a:p>
            <a:r>
              <a:rPr lang="en-US" i="1" dirty="0"/>
              <a:t>N</a:t>
            </a:r>
            <a:r>
              <a:rPr lang="ru-RU" i="1" dirty="0"/>
              <a:t>   </a:t>
            </a:r>
            <a:r>
              <a:rPr lang="ru-RU" dirty="0"/>
              <a:t>размер популяции</a:t>
            </a:r>
          </a:p>
          <a:p>
            <a:r>
              <a:rPr lang="en-US" i="1" dirty="0"/>
              <a:t>L</a:t>
            </a:r>
            <a:r>
              <a:rPr lang="en-US" dirty="0"/>
              <a:t> </a:t>
            </a:r>
            <a:r>
              <a:rPr lang="ru-RU" dirty="0"/>
              <a:t>   </a:t>
            </a:r>
            <a:r>
              <a:rPr lang="en-US" dirty="0" err="1"/>
              <a:t>к</a:t>
            </a:r>
            <a:r>
              <a:rPr lang="ru-RU" dirty="0" err="1"/>
              <a:t>оличество</a:t>
            </a:r>
            <a:r>
              <a:rPr lang="ru-RU" dirty="0"/>
              <a:t> локусов</a:t>
            </a:r>
            <a:endParaRPr lang="en-FR" dirty="0"/>
          </a:p>
        </p:txBody>
      </p:sp>
    </p:spTree>
    <p:extLst>
      <p:ext uri="{BB962C8B-B14F-4D97-AF65-F5344CB8AC3E}">
        <p14:creationId xmlns:p14="http://schemas.microsoft.com/office/powerpoint/2010/main" val="1945268554"/>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0B3FE-26BA-8B41-A6FF-77CB951F0872}"/>
              </a:ext>
            </a:extLst>
          </p:cNvPr>
          <p:cNvSpPr>
            <a:spLocks noGrp="1"/>
          </p:cNvSpPr>
          <p:nvPr>
            <p:ph type="title"/>
          </p:nvPr>
        </p:nvSpPr>
        <p:spPr>
          <a:xfrm>
            <a:off x="457199" y="-235974"/>
            <a:ext cx="6508377" cy="1143000"/>
          </a:xfrm>
        </p:spPr>
        <p:txBody>
          <a:bodyPr/>
          <a:lstStyle/>
          <a:p>
            <a:r>
              <a:rPr lang="ru-RU" dirty="0"/>
              <a:t>Одинокая волна: схема</a:t>
            </a:r>
            <a:endParaRPr lang="en-FR" dirty="0"/>
          </a:p>
        </p:txBody>
      </p:sp>
      <p:pic>
        <p:nvPicPr>
          <p:cNvPr id="6" name="Picture 5">
            <a:extLst>
              <a:ext uri="{FF2B5EF4-FFF2-40B4-BE49-F238E27FC236}">
                <a16:creationId xmlns:a16="http://schemas.microsoft.com/office/drawing/2014/main" id="{84013046-B73A-A940-B2C5-6E11F8217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632" y="2109068"/>
            <a:ext cx="6063367" cy="3111861"/>
          </a:xfrm>
          <a:prstGeom prst="rect">
            <a:avLst/>
          </a:prstGeom>
        </p:spPr>
      </p:pic>
    </p:spTree>
    <p:extLst>
      <p:ext uri="{BB962C8B-B14F-4D97-AF65-F5344CB8AC3E}">
        <p14:creationId xmlns:p14="http://schemas.microsoft.com/office/powerpoint/2010/main" val="70721058"/>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738AF4-249F-0844-AD6E-8A9F39817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455" y="1511711"/>
            <a:ext cx="4889089" cy="4889089"/>
          </a:xfrm>
          <a:prstGeom prst="rect">
            <a:avLst/>
          </a:prstGeom>
        </p:spPr>
      </p:pic>
      <p:sp>
        <p:nvSpPr>
          <p:cNvPr id="7" name="Title 2">
            <a:extLst>
              <a:ext uri="{FF2B5EF4-FFF2-40B4-BE49-F238E27FC236}">
                <a16:creationId xmlns:a16="http://schemas.microsoft.com/office/drawing/2014/main" id="{9EE28D15-E4AE-9046-8C66-4DC71EECCEEF}"/>
              </a:ext>
            </a:extLst>
          </p:cNvPr>
          <p:cNvSpPr txBox="1">
            <a:spLocks/>
          </p:cNvSpPr>
          <p:nvPr/>
        </p:nvSpPr>
        <p:spPr>
          <a:xfrm>
            <a:off x="811161" y="511416"/>
            <a:ext cx="7872155" cy="646331"/>
          </a:xfrm>
          <a:prstGeom prst="rect">
            <a:avLst/>
          </a:prstGeom>
          <a:noFill/>
        </p:spPr>
        <p:txBody>
          <a:bodyPr vert="horz" wrap="square" lIns="91440" tIns="45720" rIns="91440" bIns="45720" rtlCol="0" anchor="b" anchorCtr="0">
            <a:sp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ru-RU"/>
              <a:t>Аллель бегущая по волнам</a:t>
            </a:r>
            <a:endParaRPr lang="en-FR" dirty="0"/>
          </a:p>
        </p:txBody>
      </p:sp>
    </p:spTree>
    <p:extLst>
      <p:ext uri="{BB962C8B-B14F-4D97-AF65-F5344CB8AC3E}">
        <p14:creationId xmlns:p14="http://schemas.microsoft.com/office/powerpoint/2010/main" val="2089255684"/>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7F8D6-81A5-DB48-BC9A-5B7A9962417A}"/>
              </a:ext>
            </a:extLst>
          </p:cNvPr>
          <p:cNvSpPr>
            <a:spLocks noGrp="1"/>
          </p:cNvSpPr>
          <p:nvPr>
            <p:ph type="title"/>
          </p:nvPr>
        </p:nvSpPr>
        <p:spPr/>
        <p:txBody>
          <a:bodyPr/>
          <a:lstStyle/>
          <a:p>
            <a:r>
              <a:rPr lang="en-US" dirty="0"/>
              <a:t>Basic approach</a:t>
            </a:r>
            <a:endParaRPr lang="en-FR" dirty="0"/>
          </a:p>
        </p:txBody>
      </p:sp>
      <p:sp>
        <p:nvSpPr>
          <p:cNvPr id="4" name="Content Placeholder 3">
            <a:extLst>
              <a:ext uri="{FF2B5EF4-FFF2-40B4-BE49-F238E27FC236}">
                <a16:creationId xmlns:a16="http://schemas.microsoft.com/office/drawing/2014/main" id="{D367CC45-5A19-E449-A9B0-2154433F3960}"/>
              </a:ext>
            </a:extLst>
          </p:cNvPr>
          <p:cNvSpPr>
            <a:spLocks noGrp="1"/>
          </p:cNvSpPr>
          <p:nvPr>
            <p:ph idx="1"/>
          </p:nvPr>
        </p:nvSpPr>
        <p:spPr/>
        <p:txBody>
          <a:bodyPr/>
          <a:lstStyle/>
          <a:p>
            <a:r>
              <a:rPr lang="ru-RU" dirty="0"/>
              <a:t>Волна идет со скоростью </a:t>
            </a:r>
            <a:r>
              <a:rPr lang="en-US" i="1" dirty="0"/>
              <a:t>V</a:t>
            </a:r>
            <a:r>
              <a:rPr lang="en-US" dirty="0"/>
              <a:t> = </a:t>
            </a:r>
            <a:r>
              <a:rPr lang="en-US" i="1" dirty="0"/>
              <a:t>s w</a:t>
            </a:r>
            <a:r>
              <a:rPr lang="ru-RU" i="1" dirty="0">
                <a:latin typeface="Symbol" pitchFamily="2" charset="2"/>
              </a:rPr>
              <a:t> </a:t>
            </a:r>
            <a:r>
              <a:rPr lang="ru-RU" baseline="30000" dirty="0"/>
              <a:t>2</a:t>
            </a:r>
            <a:r>
              <a:rPr lang="ru-RU" dirty="0"/>
              <a:t>, где </a:t>
            </a:r>
            <a:r>
              <a:rPr lang="en-US" i="1" dirty="0"/>
              <a:t>w</a:t>
            </a:r>
            <a:r>
              <a:rPr lang="ru-RU" i="1" dirty="0">
                <a:latin typeface="Symbol" pitchFamily="2" charset="2"/>
              </a:rPr>
              <a:t> </a:t>
            </a:r>
            <a:r>
              <a:rPr lang="ru-RU" baseline="30000" dirty="0"/>
              <a:t>2 </a:t>
            </a:r>
            <a:r>
              <a:rPr lang="en-US" baseline="30000" dirty="0"/>
              <a:t> </a:t>
            </a:r>
            <a:r>
              <a:rPr lang="en-US" dirty="0"/>
              <a:t>= </a:t>
            </a:r>
            <a:r>
              <a:rPr lang="en-US" i="1" dirty="0"/>
              <a:t>Var</a:t>
            </a:r>
            <a:r>
              <a:rPr lang="en-US" dirty="0"/>
              <a:t>[</a:t>
            </a:r>
            <a:r>
              <a:rPr lang="en-US" i="1" dirty="0"/>
              <a:t>k</a:t>
            </a:r>
            <a:r>
              <a:rPr lang="en-US" dirty="0"/>
              <a:t>]</a:t>
            </a:r>
            <a:r>
              <a:rPr lang="ru-RU" dirty="0"/>
              <a:t> </a:t>
            </a:r>
          </a:p>
          <a:p>
            <a:r>
              <a:rPr lang="ru-RU" dirty="0"/>
              <a:t>Нет плохих мутаций </a:t>
            </a:r>
            <a:endParaRPr lang="en-US" dirty="0"/>
          </a:p>
          <a:p>
            <a:r>
              <a:rPr lang="ru-RU" dirty="0"/>
              <a:t>Генерируем редкие хорошие аллели</a:t>
            </a:r>
            <a:r>
              <a:rPr lang="en-US" dirty="0"/>
              <a:t> </a:t>
            </a:r>
            <a:r>
              <a:rPr lang="en-US" dirty="0" err="1"/>
              <a:t>с</a:t>
            </a:r>
            <a:r>
              <a:rPr lang="ru-RU" dirty="0"/>
              <a:t> частотой </a:t>
            </a:r>
            <a:r>
              <a:rPr lang="en-FR" i="1" dirty="0"/>
              <a:t>NU</a:t>
            </a:r>
            <a:r>
              <a:rPr lang="en-FR" baseline="-25000" dirty="0"/>
              <a:t>b</a:t>
            </a:r>
            <a:endParaRPr lang="en-FR" dirty="0"/>
          </a:p>
          <a:p>
            <a:r>
              <a:rPr lang="ru-RU" dirty="0"/>
              <a:t>Вычислим</a:t>
            </a:r>
            <a:r>
              <a:rPr lang="en-FR" dirty="0"/>
              <a:t> </a:t>
            </a:r>
            <a:r>
              <a:rPr lang="ru-RU" dirty="0"/>
              <a:t>среднюю вероятность фиксации для каждой, </a:t>
            </a:r>
            <a:r>
              <a:rPr lang="en-FR" i="1" dirty="0"/>
              <a:t>P</a:t>
            </a:r>
            <a:r>
              <a:rPr lang="en-FR" baseline="-25000" dirty="0"/>
              <a:t>fix</a:t>
            </a:r>
            <a:r>
              <a:rPr lang="ru-RU" dirty="0"/>
              <a:t> (</a:t>
            </a:r>
            <a:r>
              <a:rPr lang="en-US" i="1" dirty="0"/>
              <a:t>w</a:t>
            </a:r>
            <a:r>
              <a:rPr lang="ru-RU" i="1" dirty="0">
                <a:latin typeface="Symbol" pitchFamily="2" charset="2"/>
              </a:rPr>
              <a:t> </a:t>
            </a:r>
            <a:r>
              <a:rPr lang="ru-RU" baseline="30000" dirty="0"/>
              <a:t>2 </a:t>
            </a:r>
            <a:r>
              <a:rPr lang="ru-RU" dirty="0"/>
              <a:t>) </a:t>
            </a:r>
          </a:p>
          <a:p>
            <a:r>
              <a:rPr lang="ru-RU" dirty="0"/>
              <a:t> Решим </a:t>
            </a:r>
            <a:r>
              <a:rPr lang="en-US" dirty="0"/>
              <a:t>V=</a:t>
            </a:r>
            <a:r>
              <a:rPr lang="en-US" i="1" dirty="0"/>
              <a:t> s w</a:t>
            </a:r>
            <a:r>
              <a:rPr lang="ru-RU" i="1" dirty="0">
                <a:latin typeface="Symbol" pitchFamily="2" charset="2"/>
              </a:rPr>
              <a:t> </a:t>
            </a:r>
            <a:r>
              <a:rPr lang="ru-RU" baseline="30000" dirty="0"/>
              <a:t>2</a:t>
            </a:r>
            <a:r>
              <a:rPr lang="ru-RU" dirty="0"/>
              <a:t> </a:t>
            </a:r>
            <a:r>
              <a:rPr lang="en-US" dirty="0"/>
              <a:t>= </a:t>
            </a:r>
            <a:r>
              <a:rPr lang="en-FR" i="1" dirty="0"/>
              <a:t>NU</a:t>
            </a:r>
            <a:r>
              <a:rPr lang="en-FR" baseline="-25000" dirty="0"/>
              <a:t>b</a:t>
            </a:r>
            <a:r>
              <a:rPr lang="en-FR" i="1" dirty="0"/>
              <a:t> P</a:t>
            </a:r>
            <a:r>
              <a:rPr lang="en-FR" baseline="-25000" dirty="0"/>
              <a:t>fix</a:t>
            </a:r>
            <a:r>
              <a:rPr lang="ru-RU" dirty="0"/>
              <a:t> (</a:t>
            </a:r>
            <a:r>
              <a:rPr lang="en-US" i="1" dirty="0"/>
              <a:t>w</a:t>
            </a:r>
            <a:r>
              <a:rPr lang="ru-RU" i="1" dirty="0">
                <a:latin typeface="Symbol" pitchFamily="2" charset="2"/>
              </a:rPr>
              <a:t> </a:t>
            </a:r>
            <a:r>
              <a:rPr lang="ru-RU" baseline="30000" dirty="0"/>
              <a:t>2 </a:t>
            </a:r>
            <a:r>
              <a:rPr lang="ru-RU" dirty="0"/>
              <a:t>) </a:t>
            </a:r>
            <a:endParaRPr lang="en-FR" dirty="0"/>
          </a:p>
          <a:p>
            <a:endParaRPr lang="en-FR" baseline="-25000" dirty="0"/>
          </a:p>
        </p:txBody>
      </p:sp>
    </p:spTree>
    <p:extLst>
      <p:ext uri="{BB962C8B-B14F-4D97-AF65-F5344CB8AC3E}">
        <p14:creationId xmlns:p14="http://schemas.microsoft.com/office/powerpoint/2010/main" val="304097444"/>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EBBA-3453-934B-85E8-238CD9AD80E2}"/>
              </a:ext>
            </a:extLst>
          </p:cNvPr>
          <p:cNvSpPr>
            <a:spLocks noGrp="1"/>
          </p:cNvSpPr>
          <p:nvPr>
            <p:ph type="title"/>
          </p:nvPr>
        </p:nvSpPr>
        <p:spPr>
          <a:xfrm>
            <a:off x="442451" y="295847"/>
            <a:ext cx="7669162" cy="1143000"/>
          </a:xfrm>
        </p:spPr>
        <p:txBody>
          <a:bodyPr/>
          <a:lstStyle/>
          <a:p>
            <a:r>
              <a:rPr lang="ru-RU" dirty="0"/>
              <a:t>Ветвящийся процесс с делением и рекомбинацией</a:t>
            </a:r>
            <a:endParaRPr lang="en-FR" dirty="0"/>
          </a:p>
        </p:txBody>
      </p:sp>
      <p:pic>
        <p:nvPicPr>
          <p:cNvPr id="3" name="Picture 2">
            <a:extLst>
              <a:ext uri="{FF2B5EF4-FFF2-40B4-BE49-F238E27FC236}">
                <a16:creationId xmlns:a16="http://schemas.microsoft.com/office/drawing/2014/main" id="{F1AD32F5-6F34-B94E-B522-207EA28DD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27" y="1730503"/>
            <a:ext cx="5918200" cy="749300"/>
          </a:xfrm>
          <a:prstGeom prst="rect">
            <a:avLst/>
          </a:prstGeom>
        </p:spPr>
      </p:pic>
      <p:pic>
        <p:nvPicPr>
          <p:cNvPr id="5" name="Picture 4">
            <a:extLst>
              <a:ext uri="{FF2B5EF4-FFF2-40B4-BE49-F238E27FC236}">
                <a16:creationId xmlns:a16="http://schemas.microsoft.com/office/drawing/2014/main" id="{26E073D3-D45B-D54F-876F-AE59B1368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354" y="2444282"/>
            <a:ext cx="3644900" cy="812800"/>
          </a:xfrm>
          <a:prstGeom prst="rect">
            <a:avLst/>
          </a:prstGeom>
        </p:spPr>
      </p:pic>
      <p:pic>
        <p:nvPicPr>
          <p:cNvPr id="7" name="Picture 6">
            <a:extLst>
              <a:ext uri="{FF2B5EF4-FFF2-40B4-BE49-F238E27FC236}">
                <a16:creationId xmlns:a16="http://schemas.microsoft.com/office/drawing/2014/main" id="{10682024-193C-DF45-AB05-B3EAE8BF4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8606" y="3414554"/>
            <a:ext cx="3454400" cy="698500"/>
          </a:xfrm>
          <a:prstGeom prst="rect">
            <a:avLst/>
          </a:prstGeom>
        </p:spPr>
      </p:pic>
      <p:sp>
        <p:nvSpPr>
          <p:cNvPr id="8" name="TextBox 7">
            <a:extLst>
              <a:ext uri="{FF2B5EF4-FFF2-40B4-BE49-F238E27FC236}">
                <a16:creationId xmlns:a16="http://schemas.microsoft.com/office/drawing/2014/main" id="{5C7D298D-FB6D-F44B-8593-04375F3E44CD}"/>
              </a:ext>
            </a:extLst>
          </p:cNvPr>
          <p:cNvSpPr txBox="1"/>
          <p:nvPr/>
        </p:nvSpPr>
        <p:spPr>
          <a:xfrm>
            <a:off x="6301899" y="3645450"/>
            <a:ext cx="2829621" cy="646331"/>
          </a:xfrm>
          <a:prstGeom prst="rect">
            <a:avLst/>
          </a:prstGeom>
          <a:noFill/>
        </p:spPr>
        <p:txBody>
          <a:bodyPr wrap="none" rtlCol="0">
            <a:spAutoFit/>
          </a:bodyPr>
          <a:lstStyle/>
          <a:p>
            <a:r>
              <a:rPr lang="ru-RU" dirty="0"/>
              <a:t>Скачок гена на другой</a:t>
            </a:r>
          </a:p>
          <a:p>
            <a:r>
              <a:rPr lang="ru-RU" dirty="0"/>
              <a:t>геном с фитнесс </a:t>
            </a:r>
            <a:r>
              <a:rPr lang="en-US" dirty="0"/>
              <a:t>Y</a:t>
            </a:r>
            <a:endParaRPr lang="en-FR" dirty="0"/>
          </a:p>
        </p:txBody>
      </p:sp>
      <p:pic>
        <p:nvPicPr>
          <p:cNvPr id="10" name="Picture 9">
            <a:extLst>
              <a:ext uri="{FF2B5EF4-FFF2-40B4-BE49-F238E27FC236}">
                <a16:creationId xmlns:a16="http://schemas.microsoft.com/office/drawing/2014/main" id="{17A55C16-A506-A948-A4C2-7DF07C53F9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7598" y="5948722"/>
            <a:ext cx="2971800" cy="520700"/>
          </a:xfrm>
          <a:prstGeom prst="rect">
            <a:avLst/>
          </a:prstGeom>
        </p:spPr>
      </p:pic>
      <p:pic>
        <p:nvPicPr>
          <p:cNvPr id="12" name="Picture 11">
            <a:extLst>
              <a:ext uri="{FF2B5EF4-FFF2-40B4-BE49-F238E27FC236}">
                <a16:creationId xmlns:a16="http://schemas.microsoft.com/office/drawing/2014/main" id="{A5E5E92F-2421-544B-BE16-9A0273F209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1778" y="4663509"/>
            <a:ext cx="2032000" cy="457200"/>
          </a:xfrm>
          <a:prstGeom prst="rect">
            <a:avLst/>
          </a:prstGeom>
        </p:spPr>
      </p:pic>
      <p:sp>
        <p:nvSpPr>
          <p:cNvPr id="13" name="TextBox 12">
            <a:extLst>
              <a:ext uri="{FF2B5EF4-FFF2-40B4-BE49-F238E27FC236}">
                <a16:creationId xmlns:a16="http://schemas.microsoft.com/office/drawing/2014/main" id="{884740A7-2322-5546-9751-223E652BA047}"/>
              </a:ext>
            </a:extLst>
          </p:cNvPr>
          <p:cNvSpPr txBox="1"/>
          <p:nvPr/>
        </p:nvSpPr>
        <p:spPr>
          <a:xfrm>
            <a:off x="6151217" y="5857710"/>
            <a:ext cx="2387192" cy="646331"/>
          </a:xfrm>
          <a:prstGeom prst="rect">
            <a:avLst/>
          </a:prstGeom>
          <a:noFill/>
        </p:spPr>
        <p:txBody>
          <a:bodyPr wrap="none" rtlCol="0">
            <a:spAutoFit/>
          </a:bodyPr>
          <a:lstStyle/>
          <a:p>
            <a:r>
              <a:rPr lang="ru-RU" dirty="0"/>
              <a:t>Мутация добавила</a:t>
            </a:r>
            <a:br>
              <a:rPr lang="ru-RU" dirty="0"/>
            </a:br>
            <a:r>
              <a:rPr lang="ru-RU" dirty="0"/>
              <a:t>выгодную аллель</a:t>
            </a:r>
            <a:endParaRPr lang="en-FR" dirty="0"/>
          </a:p>
        </p:txBody>
      </p:sp>
      <p:sp>
        <p:nvSpPr>
          <p:cNvPr id="14" name="TextBox 13">
            <a:extLst>
              <a:ext uri="{FF2B5EF4-FFF2-40B4-BE49-F238E27FC236}">
                <a16:creationId xmlns:a16="http://schemas.microsoft.com/office/drawing/2014/main" id="{9560159E-D4DF-2A43-BDBE-0607BF6E642E}"/>
              </a:ext>
            </a:extLst>
          </p:cNvPr>
          <p:cNvSpPr txBox="1"/>
          <p:nvPr/>
        </p:nvSpPr>
        <p:spPr>
          <a:xfrm>
            <a:off x="6240514" y="4744032"/>
            <a:ext cx="2534668" cy="369332"/>
          </a:xfrm>
          <a:prstGeom prst="rect">
            <a:avLst/>
          </a:prstGeom>
          <a:noFill/>
        </p:spPr>
        <p:txBody>
          <a:bodyPr wrap="none" rtlCol="0">
            <a:spAutoFit/>
          </a:bodyPr>
          <a:lstStyle/>
          <a:p>
            <a:r>
              <a:rPr lang="ru-RU" dirty="0"/>
              <a:t>Скорость рождения</a:t>
            </a:r>
            <a:endParaRPr lang="en-FR" dirty="0"/>
          </a:p>
        </p:txBody>
      </p:sp>
      <p:sp>
        <p:nvSpPr>
          <p:cNvPr id="15" name="TextBox 14">
            <a:extLst>
              <a:ext uri="{FF2B5EF4-FFF2-40B4-BE49-F238E27FC236}">
                <a16:creationId xmlns:a16="http://schemas.microsoft.com/office/drawing/2014/main" id="{5F715113-348E-4F44-BD44-4FDF7D15C1B5}"/>
              </a:ext>
            </a:extLst>
          </p:cNvPr>
          <p:cNvSpPr txBox="1"/>
          <p:nvPr/>
        </p:nvSpPr>
        <p:spPr>
          <a:xfrm>
            <a:off x="6306236" y="2699925"/>
            <a:ext cx="2468946" cy="646331"/>
          </a:xfrm>
          <a:prstGeom prst="rect">
            <a:avLst/>
          </a:prstGeom>
          <a:noFill/>
        </p:spPr>
        <p:txBody>
          <a:bodyPr wrap="none" rtlCol="0">
            <a:spAutoFit/>
          </a:bodyPr>
          <a:lstStyle/>
          <a:p>
            <a:r>
              <a:rPr lang="ru-RU" dirty="0"/>
              <a:t>Родились двое,</a:t>
            </a:r>
            <a:br>
              <a:rPr lang="ru-RU" dirty="0"/>
            </a:br>
            <a:r>
              <a:rPr lang="ru-RU" dirty="0"/>
              <a:t>хоть один не вымер</a:t>
            </a:r>
            <a:endParaRPr lang="en-FR" dirty="0"/>
          </a:p>
        </p:txBody>
      </p:sp>
      <p:sp>
        <p:nvSpPr>
          <p:cNvPr id="16" name="TextBox 15">
            <a:extLst>
              <a:ext uri="{FF2B5EF4-FFF2-40B4-BE49-F238E27FC236}">
                <a16:creationId xmlns:a16="http://schemas.microsoft.com/office/drawing/2014/main" id="{77DCA7CD-2922-854E-B5B0-339389E02B4C}"/>
              </a:ext>
            </a:extLst>
          </p:cNvPr>
          <p:cNvSpPr txBox="1"/>
          <p:nvPr/>
        </p:nvSpPr>
        <p:spPr>
          <a:xfrm>
            <a:off x="2387598" y="5350049"/>
            <a:ext cx="2560316" cy="369332"/>
          </a:xfrm>
          <a:prstGeom prst="rect">
            <a:avLst/>
          </a:prstGeom>
          <a:noFill/>
        </p:spPr>
        <p:txBody>
          <a:bodyPr wrap="none" rtlCol="0">
            <a:spAutoFit/>
          </a:bodyPr>
          <a:lstStyle/>
          <a:p>
            <a:r>
              <a:rPr lang="ru-RU" dirty="0"/>
              <a:t>Скорость смерти =1</a:t>
            </a:r>
            <a:endParaRPr lang="en-FR" dirty="0"/>
          </a:p>
        </p:txBody>
      </p:sp>
      <p:sp>
        <p:nvSpPr>
          <p:cNvPr id="17" name="TextBox 16">
            <a:extLst>
              <a:ext uri="{FF2B5EF4-FFF2-40B4-BE49-F238E27FC236}">
                <a16:creationId xmlns:a16="http://schemas.microsoft.com/office/drawing/2014/main" id="{5CD49F39-3682-E04D-AD8F-E8589091754E}"/>
              </a:ext>
            </a:extLst>
          </p:cNvPr>
          <p:cNvSpPr txBox="1"/>
          <p:nvPr/>
        </p:nvSpPr>
        <p:spPr>
          <a:xfrm>
            <a:off x="3173397" y="1596319"/>
            <a:ext cx="5069016" cy="369332"/>
          </a:xfrm>
          <a:prstGeom prst="rect">
            <a:avLst/>
          </a:prstGeom>
          <a:noFill/>
        </p:spPr>
        <p:txBody>
          <a:bodyPr wrap="none" rtlCol="0">
            <a:spAutoFit/>
          </a:bodyPr>
          <a:lstStyle/>
          <a:p>
            <a:r>
              <a:rPr lang="ru-RU" dirty="0"/>
              <a:t>смерть, расход на деление и </a:t>
            </a:r>
            <a:r>
              <a:rPr lang="ru-RU" dirty="0" err="1"/>
              <a:t>рекомбин</a:t>
            </a:r>
            <a:r>
              <a:rPr lang="ru-RU" dirty="0"/>
              <a:t>. </a:t>
            </a:r>
            <a:endParaRPr lang="en-FR" dirty="0"/>
          </a:p>
        </p:txBody>
      </p:sp>
    </p:spTree>
    <p:extLst>
      <p:ext uri="{BB962C8B-B14F-4D97-AF65-F5344CB8AC3E}">
        <p14:creationId xmlns:p14="http://schemas.microsoft.com/office/powerpoint/2010/main" val="1456110593"/>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7F8D6-81A5-DB48-BC9A-5B7A9962417A}"/>
              </a:ext>
            </a:extLst>
          </p:cNvPr>
          <p:cNvSpPr>
            <a:spLocks noGrp="1"/>
          </p:cNvSpPr>
          <p:nvPr>
            <p:ph type="title"/>
          </p:nvPr>
        </p:nvSpPr>
        <p:spPr>
          <a:xfrm>
            <a:off x="770021" y="190685"/>
            <a:ext cx="8035517" cy="1143000"/>
          </a:xfrm>
        </p:spPr>
        <p:txBody>
          <a:bodyPr/>
          <a:lstStyle/>
          <a:p>
            <a:r>
              <a:rPr lang="ru-RU" dirty="0"/>
              <a:t>Прыгаем в конец. Вероятность </a:t>
            </a:r>
            <a:br>
              <a:rPr lang="ru-RU" dirty="0"/>
            </a:br>
            <a:r>
              <a:rPr lang="ru-RU" dirty="0"/>
              <a:t>фиксации </a:t>
            </a:r>
            <a:r>
              <a:rPr lang="en-US" i="1" dirty="0"/>
              <a:t>w</a:t>
            </a:r>
            <a:r>
              <a:rPr lang="en-US" dirty="0"/>
              <a:t>(</a:t>
            </a:r>
            <a:r>
              <a:rPr lang="en-US" i="1" dirty="0"/>
              <a:t>x</a:t>
            </a:r>
            <a:r>
              <a:rPr lang="en-US" dirty="0"/>
              <a:t>)</a:t>
            </a:r>
            <a:r>
              <a:rPr lang="ru-RU" dirty="0"/>
              <a:t> схематически</a:t>
            </a:r>
            <a:endParaRPr lang="en-FR" dirty="0"/>
          </a:p>
        </p:txBody>
      </p:sp>
      <p:pic>
        <p:nvPicPr>
          <p:cNvPr id="4" name="Picture 3">
            <a:extLst>
              <a:ext uri="{FF2B5EF4-FFF2-40B4-BE49-F238E27FC236}">
                <a16:creationId xmlns:a16="http://schemas.microsoft.com/office/drawing/2014/main" id="{3B78829C-93CC-834E-8723-5A9639D71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810" y="1703017"/>
            <a:ext cx="5944865" cy="4778588"/>
          </a:xfrm>
          <a:prstGeom prst="rect">
            <a:avLst/>
          </a:prstGeom>
        </p:spPr>
      </p:pic>
      <p:sp>
        <p:nvSpPr>
          <p:cNvPr id="6" name="TextBox 5">
            <a:extLst>
              <a:ext uri="{FF2B5EF4-FFF2-40B4-BE49-F238E27FC236}">
                <a16:creationId xmlns:a16="http://schemas.microsoft.com/office/drawing/2014/main" id="{A567E8D8-D6A0-8147-B77A-3E2F401EDC9C}"/>
              </a:ext>
            </a:extLst>
          </p:cNvPr>
          <p:cNvSpPr txBox="1"/>
          <p:nvPr/>
        </p:nvSpPr>
        <p:spPr>
          <a:xfrm>
            <a:off x="6458635" y="2832503"/>
            <a:ext cx="498855" cy="369332"/>
          </a:xfrm>
          <a:prstGeom prst="rect">
            <a:avLst/>
          </a:prstGeom>
          <a:noFill/>
        </p:spPr>
        <p:txBody>
          <a:bodyPr wrap="none" rtlCol="0">
            <a:spAutoFit/>
          </a:bodyPr>
          <a:lstStyle/>
          <a:p>
            <a:r>
              <a:rPr lang="en-FR" dirty="0">
                <a:solidFill>
                  <a:srgbClr val="FF0000"/>
                </a:solidFill>
              </a:rPr>
              <a:t>= x</a:t>
            </a:r>
          </a:p>
        </p:txBody>
      </p:sp>
      <p:sp>
        <p:nvSpPr>
          <p:cNvPr id="3" name="TextBox 2">
            <a:extLst>
              <a:ext uri="{FF2B5EF4-FFF2-40B4-BE49-F238E27FC236}">
                <a16:creationId xmlns:a16="http://schemas.microsoft.com/office/drawing/2014/main" id="{8EABF4D9-B721-7141-9239-858761A90E47}"/>
              </a:ext>
            </a:extLst>
          </p:cNvPr>
          <p:cNvSpPr txBox="1"/>
          <p:nvPr/>
        </p:nvSpPr>
        <p:spPr>
          <a:xfrm>
            <a:off x="4959507" y="4657054"/>
            <a:ext cx="1499128" cy="369332"/>
          </a:xfrm>
          <a:prstGeom prst="rect">
            <a:avLst/>
          </a:prstGeom>
          <a:noFill/>
        </p:spPr>
        <p:txBody>
          <a:bodyPr wrap="none" rtlCol="0">
            <a:spAutoFit/>
          </a:bodyPr>
          <a:lstStyle/>
          <a:p>
            <a:r>
              <a:rPr lang="en-FR" dirty="0">
                <a:solidFill>
                  <a:srgbClr val="FF0000"/>
                </a:solidFill>
              </a:rPr>
              <a:t>exp(-x</a:t>
            </a:r>
            <a:r>
              <a:rPr lang="en-FR" baseline="30000" dirty="0">
                <a:solidFill>
                  <a:srgbClr val="FF0000"/>
                </a:solidFill>
              </a:rPr>
              <a:t>2</a:t>
            </a:r>
            <a:r>
              <a:rPr lang="en-FR" dirty="0">
                <a:solidFill>
                  <a:srgbClr val="FF0000"/>
                </a:solidFill>
              </a:rPr>
              <a:t>/2</a:t>
            </a:r>
            <a:r>
              <a:rPr lang="en-FR" dirty="0">
                <a:solidFill>
                  <a:srgbClr val="FF0000"/>
                </a:solidFill>
                <a:latin typeface="Symbol" pitchFamily="2" charset="2"/>
              </a:rPr>
              <a:t>s</a:t>
            </a:r>
            <a:r>
              <a:rPr lang="en-FR" baseline="30000" dirty="0">
                <a:solidFill>
                  <a:srgbClr val="FF0000"/>
                </a:solidFill>
              </a:rPr>
              <a:t>2</a:t>
            </a:r>
            <a:r>
              <a:rPr lang="en-FR" dirty="0">
                <a:solidFill>
                  <a:srgbClr val="FF0000"/>
                </a:solidFill>
              </a:rPr>
              <a:t>)</a:t>
            </a:r>
            <a:endParaRPr lang="en-FR" baseline="30000" dirty="0">
              <a:solidFill>
                <a:srgbClr val="FF0000"/>
              </a:solidFill>
            </a:endParaRPr>
          </a:p>
        </p:txBody>
      </p:sp>
    </p:spTree>
    <p:extLst>
      <p:ext uri="{BB962C8B-B14F-4D97-AF65-F5344CB8AC3E}">
        <p14:creationId xmlns:p14="http://schemas.microsoft.com/office/powerpoint/2010/main" val="3609602351"/>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56A5-6363-E943-BB67-4AAFC096DDDB}"/>
              </a:ext>
            </a:extLst>
          </p:cNvPr>
          <p:cNvSpPr>
            <a:spLocks noGrp="1"/>
          </p:cNvSpPr>
          <p:nvPr>
            <p:ph type="title"/>
          </p:nvPr>
        </p:nvSpPr>
        <p:spPr>
          <a:xfrm>
            <a:off x="499211" y="281140"/>
            <a:ext cx="7741022" cy="1143000"/>
          </a:xfrm>
        </p:spPr>
        <p:txBody>
          <a:bodyPr/>
          <a:lstStyle/>
          <a:p>
            <a:r>
              <a:rPr lang="ru-RU" sz="3200" dirty="0"/>
              <a:t>Ответ</a:t>
            </a:r>
            <a:r>
              <a:rPr lang="en-US" sz="3200" dirty="0"/>
              <a:t> </a:t>
            </a:r>
            <a:r>
              <a:rPr lang="ru-RU" sz="3200" dirty="0"/>
              <a:t>для средней вероятности фиксации и скорости адаптации</a:t>
            </a:r>
            <a:endParaRPr lang="en-FR" sz="3200" dirty="0"/>
          </a:p>
        </p:txBody>
      </p:sp>
      <p:pic>
        <p:nvPicPr>
          <p:cNvPr id="5" name="Picture 4">
            <a:extLst>
              <a:ext uri="{FF2B5EF4-FFF2-40B4-BE49-F238E27FC236}">
                <a16:creationId xmlns:a16="http://schemas.microsoft.com/office/drawing/2014/main" id="{4A31C166-0653-F545-8EF8-4C8D25BDF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954" y="2823402"/>
            <a:ext cx="3475785" cy="932142"/>
          </a:xfrm>
          <a:prstGeom prst="rect">
            <a:avLst/>
          </a:prstGeom>
        </p:spPr>
      </p:pic>
      <p:cxnSp>
        <p:nvCxnSpPr>
          <p:cNvPr id="8" name="Straight Arrow Connector 7">
            <a:extLst>
              <a:ext uri="{FF2B5EF4-FFF2-40B4-BE49-F238E27FC236}">
                <a16:creationId xmlns:a16="http://schemas.microsoft.com/office/drawing/2014/main" id="{869FF602-C3F7-6A4C-BB13-EA21F7606595}"/>
              </a:ext>
            </a:extLst>
          </p:cNvPr>
          <p:cNvCxnSpPr>
            <a:cxnSpLocks/>
          </p:cNvCxnSpPr>
          <p:nvPr/>
        </p:nvCxnSpPr>
        <p:spPr>
          <a:xfrm>
            <a:off x="109227" y="3469254"/>
            <a:ext cx="10654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4E07296-2758-0F40-826C-96FBC79C865F}"/>
              </a:ext>
            </a:extLst>
          </p:cNvPr>
          <p:cNvSpPr txBox="1"/>
          <p:nvPr/>
        </p:nvSpPr>
        <p:spPr>
          <a:xfrm>
            <a:off x="12514" y="2998492"/>
            <a:ext cx="1439041" cy="369332"/>
          </a:xfrm>
          <a:prstGeom prst="rect">
            <a:avLst/>
          </a:prstGeom>
          <a:noFill/>
          <a:ln>
            <a:noFill/>
          </a:ln>
        </p:spPr>
        <p:txBody>
          <a:bodyPr wrap="square" rtlCol="0">
            <a:spAutoFit/>
          </a:bodyPr>
          <a:lstStyle/>
          <a:p>
            <a:r>
              <a:rPr lang="ru-RU" dirty="0"/>
              <a:t>Слайд 25 </a:t>
            </a:r>
            <a:endParaRPr lang="en-FR" dirty="0"/>
          </a:p>
        </p:txBody>
      </p:sp>
      <p:pic>
        <p:nvPicPr>
          <p:cNvPr id="15" name="Picture 14">
            <a:extLst>
              <a:ext uri="{FF2B5EF4-FFF2-40B4-BE49-F238E27FC236}">
                <a16:creationId xmlns:a16="http://schemas.microsoft.com/office/drawing/2014/main" id="{69E0F1BB-46B9-E540-871F-3BBD392D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36" y="1487779"/>
            <a:ext cx="4900330" cy="1492325"/>
          </a:xfrm>
          <a:prstGeom prst="rect">
            <a:avLst/>
          </a:prstGeom>
        </p:spPr>
      </p:pic>
      <p:pic>
        <p:nvPicPr>
          <p:cNvPr id="7" name="Picture 6">
            <a:extLst>
              <a:ext uri="{FF2B5EF4-FFF2-40B4-BE49-F238E27FC236}">
                <a16:creationId xmlns:a16="http://schemas.microsoft.com/office/drawing/2014/main" id="{3828C6A9-5EF3-E24B-92C9-96B850077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647" y="4315727"/>
            <a:ext cx="5125827" cy="1594924"/>
          </a:xfrm>
          <a:prstGeom prst="rect">
            <a:avLst/>
          </a:prstGeom>
        </p:spPr>
      </p:pic>
    </p:spTree>
    <p:extLst>
      <p:ext uri="{BB962C8B-B14F-4D97-AF65-F5344CB8AC3E}">
        <p14:creationId xmlns:p14="http://schemas.microsoft.com/office/powerpoint/2010/main" val="1188740099"/>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7F8D6-81A5-DB48-BC9A-5B7A9962417A}"/>
              </a:ext>
            </a:extLst>
          </p:cNvPr>
          <p:cNvSpPr>
            <a:spLocks noGrp="1"/>
          </p:cNvSpPr>
          <p:nvPr>
            <p:ph type="title"/>
          </p:nvPr>
        </p:nvSpPr>
        <p:spPr>
          <a:xfrm>
            <a:off x="516193" y="-139800"/>
            <a:ext cx="6508377" cy="1143000"/>
          </a:xfrm>
        </p:spPr>
        <p:txBody>
          <a:bodyPr/>
          <a:lstStyle/>
          <a:p>
            <a:br>
              <a:rPr lang="en-FR" dirty="0"/>
            </a:br>
            <a:r>
              <a:rPr lang="ru-RU" dirty="0"/>
              <a:t>Вероятность фиксации</a:t>
            </a:r>
            <a:endParaRPr lang="en-FR" dirty="0"/>
          </a:p>
        </p:txBody>
      </p:sp>
      <p:pic>
        <p:nvPicPr>
          <p:cNvPr id="7" name="Picture 6">
            <a:extLst>
              <a:ext uri="{FF2B5EF4-FFF2-40B4-BE49-F238E27FC236}">
                <a16:creationId xmlns:a16="http://schemas.microsoft.com/office/drawing/2014/main" id="{6DA216A1-62A2-FE4D-BF97-D112C4E2C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902" y="1981210"/>
            <a:ext cx="6895070" cy="3522385"/>
          </a:xfrm>
          <a:prstGeom prst="rect">
            <a:avLst/>
          </a:prstGeom>
        </p:spPr>
      </p:pic>
    </p:spTree>
    <p:extLst>
      <p:ext uri="{BB962C8B-B14F-4D97-AF65-F5344CB8AC3E}">
        <p14:creationId xmlns:p14="http://schemas.microsoft.com/office/powerpoint/2010/main" val="196729051"/>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0105-D9DF-664A-A925-E25A7134857D}"/>
              </a:ext>
            </a:extLst>
          </p:cNvPr>
          <p:cNvSpPr>
            <a:spLocks noGrp="1"/>
          </p:cNvSpPr>
          <p:nvPr>
            <p:ph type="title"/>
          </p:nvPr>
        </p:nvSpPr>
        <p:spPr>
          <a:xfrm>
            <a:off x="457199" y="145097"/>
            <a:ext cx="6508377" cy="1143000"/>
          </a:xfrm>
        </p:spPr>
        <p:txBody>
          <a:bodyPr/>
          <a:lstStyle/>
          <a:p>
            <a:r>
              <a:rPr lang="ru-RU" dirty="0"/>
              <a:t>План лекции 13</a:t>
            </a:r>
            <a:endParaRPr lang="en-FR" dirty="0"/>
          </a:p>
        </p:txBody>
      </p:sp>
      <p:sp>
        <p:nvSpPr>
          <p:cNvPr id="3" name="Content Placeholder 2">
            <a:extLst>
              <a:ext uri="{FF2B5EF4-FFF2-40B4-BE49-F238E27FC236}">
                <a16:creationId xmlns:a16="http://schemas.microsoft.com/office/drawing/2014/main" id="{BE26ADF5-3DB4-3A47-A17E-1C285E7BC398}"/>
              </a:ext>
            </a:extLst>
          </p:cNvPr>
          <p:cNvSpPr>
            <a:spLocks noGrp="1"/>
          </p:cNvSpPr>
          <p:nvPr>
            <p:ph idx="4294967295"/>
          </p:nvPr>
        </p:nvSpPr>
        <p:spPr>
          <a:xfrm>
            <a:off x="457199" y="2225040"/>
            <a:ext cx="6964363" cy="3916363"/>
          </a:xfrm>
        </p:spPr>
        <p:txBody>
          <a:bodyPr>
            <a:normAutofit/>
          </a:bodyPr>
          <a:lstStyle/>
          <a:p>
            <a:r>
              <a:rPr lang="ru-RU" b="1" dirty="0">
                <a:solidFill>
                  <a:srgbClr val="0070C0"/>
                </a:solidFill>
              </a:rPr>
              <a:t>Обзор домашней контрольной</a:t>
            </a:r>
            <a:r>
              <a:rPr lang="en-US" b="1" dirty="0">
                <a:solidFill>
                  <a:srgbClr val="0070C0"/>
                </a:solidFill>
              </a:rPr>
              <a:t> </a:t>
            </a:r>
            <a:r>
              <a:rPr lang="ru-RU" b="1" dirty="0">
                <a:solidFill>
                  <a:srgbClr val="0070C0"/>
                </a:solidFill>
              </a:rPr>
              <a:t> </a:t>
            </a:r>
            <a:endParaRPr lang="en-US" b="1" dirty="0">
              <a:solidFill>
                <a:srgbClr val="0070C0"/>
              </a:solidFill>
            </a:endParaRPr>
          </a:p>
          <a:p>
            <a:r>
              <a:rPr lang="ru-RU" b="1" dirty="0">
                <a:solidFill>
                  <a:srgbClr val="0070C0"/>
                </a:solidFill>
              </a:rPr>
              <a:t>В предыдущей серии  </a:t>
            </a:r>
          </a:p>
          <a:p>
            <a:r>
              <a:rPr lang="ru-RU" b="1" dirty="0">
                <a:solidFill>
                  <a:srgbClr val="0070C0"/>
                </a:solidFill>
              </a:rPr>
              <a:t>Эволюция отдельных локусов в </a:t>
            </a:r>
            <a:r>
              <a:rPr lang="ru-RU" b="1" dirty="0" err="1">
                <a:solidFill>
                  <a:srgbClr val="0070C0"/>
                </a:solidFill>
              </a:rPr>
              <a:t>многолокусной</a:t>
            </a:r>
            <a:r>
              <a:rPr lang="ru-RU" b="1" dirty="0">
                <a:solidFill>
                  <a:srgbClr val="0070C0"/>
                </a:solidFill>
              </a:rPr>
              <a:t> системе  </a:t>
            </a:r>
          </a:p>
          <a:p>
            <a:endParaRPr lang="ru-RU" b="1" dirty="0">
              <a:solidFill>
                <a:srgbClr val="0070C0"/>
              </a:solidFill>
            </a:endParaRPr>
          </a:p>
          <a:p>
            <a:endParaRPr lang="ru-RU" b="1" dirty="0">
              <a:solidFill>
                <a:srgbClr val="0070C0"/>
              </a:solidFill>
            </a:endParaRPr>
          </a:p>
          <a:p>
            <a:pPr lvl="1"/>
            <a:endParaRPr lang="ru-RU" dirty="0"/>
          </a:p>
          <a:p>
            <a:pPr lvl="1"/>
            <a:endParaRPr lang="en-FR" dirty="0"/>
          </a:p>
        </p:txBody>
      </p:sp>
    </p:spTree>
    <p:extLst>
      <p:ext uri="{BB962C8B-B14F-4D97-AF65-F5344CB8AC3E}">
        <p14:creationId xmlns:p14="http://schemas.microsoft.com/office/powerpoint/2010/main" val="605372"/>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87CC-40F8-F445-944B-C39F1497F18D}"/>
              </a:ext>
            </a:extLst>
          </p:cNvPr>
          <p:cNvSpPr>
            <a:spLocks noGrp="1"/>
          </p:cNvSpPr>
          <p:nvPr>
            <p:ph type="title"/>
          </p:nvPr>
        </p:nvSpPr>
        <p:spPr>
          <a:xfrm>
            <a:off x="451262" y="3429000"/>
            <a:ext cx="6724985" cy="1398494"/>
          </a:xfrm>
        </p:spPr>
        <p:txBody>
          <a:bodyPr/>
          <a:lstStyle/>
          <a:p>
            <a:r>
              <a:rPr lang="ru-RU" dirty="0"/>
              <a:t>Эволюция конкретных локусов в </a:t>
            </a:r>
            <a:r>
              <a:rPr lang="ru-RU" dirty="0" err="1"/>
              <a:t>многолокусной</a:t>
            </a:r>
            <a:r>
              <a:rPr lang="ru-RU" dirty="0"/>
              <a:t> системе </a:t>
            </a:r>
            <a:endParaRPr lang="en-FR" dirty="0"/>
          </a:p>
        </p:txBody>
      </p:sp>
      <p:sp>
        <p:nvSpPr>
          <p:cNvPr id="3" name="Text Placeholder 2">
            <a:extLst>
              <a:ext uri="{FF2B5EF4-FFF2-40B4-BE49-F238E27FC236}">
                <a16:creationId xmlns:a16="http://schemas.microsoft.com/office/drawing/2014/main" id="{DDB3C33B-8B2A-1B4C-A21C-0E297EFCBC74}"/>
              </a:ext>
            </a:extLst>
          </p:cNvPr>
          <p:cNvSpPr>
            <a:spLocks noGrp="1"/>
          </p:cNvSpPr>
          <p:nvPr>
            <p:ph type="body" idx="1"/>
          </p:nvPr>
        </p:nvSpPr>
        <p:spPr/>
        <p:txBody>
          <a:bodyPr/>
          <a:lstStyle/>
          <a:p>
            <a:r>
              <a:rPr lang="ru-RU" dirty="0"/>
              <a:t>и измерение </a:t>
            </a:r>
            <a:r>
              <a:rPr lang="en-US" dirty="0"/>
              <a:t>s </a:t>
            </a:r>
            <a:r>
              <a:rPr lang="ru-RU" dirty="0"/>
              <a:t>для локусов</a:t>
            </a:r>
            <a:endParaRPr lang="en-FR" dirty="0"/>
          </a:p>
        </p:txBody>
      </p:sp>
    </p:spTree>
    <p:extLst>
      <p:ext uri="{BB962C8B-B14F-4D97-AF65-F5344CB8AC3E}">
        <p14:creationId xmlns:p14="http://schemas.microsoft.com/office/powerpoint/2010/main" val="2143361760"/>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F7D8-2D35-554A-8288-1B3878E92983}"/>
              </a:ext>
            </a:extLst>
          </p:cNvPr>
          <p:cNvSpPr>
            <a:spLocks noGrp="1"/>
          </p:cNvSpPr>
          <p:nvPr>
            <p:ph type="title"/>
          </p:nvPr>
        </p:nvSpPr>
        <p:spPr>
          <a:xfrm>
            <a:off x="457199" y="119270"/>
            <a:ext cx="7384474" cy="1143000"/>
          </a:xfrm>
        </p:spPr>
        <p:txBody>
          <a:bodyPr/>
          <a:lstStyle/>
          <a:p>
            <a:r>
              <a:rPr lang="en-US" dirty="0"/>
              <a:t>Passage experiment</a:t>
            </a:r>
            <a:endParaRPr lang="en-FR" dirty="0"/>
          </a:p>
        </p:txBody>
      </p:sp>
      <p:pic>
        <p:nvPicPr>
          <p:cNvPr id="28" name="Picture 27">
            <a:extLst>
              <a:ext uri="{FF2B5EF4-FFF2-40B4-BE49-F238E27FC236}">
                <a16:creationId xmlns:a16="http://schemas.microsoft.com/office/drawing/2014/main" id="{FB8E4BCB-AA0B-884D-9FD0-A030AC040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615" y="2694056"/>
            <a:ext cx="2554821" cy="2150995"/>
          </a:xfrm>
          <a:prstGeom prst="rect">
            <a:avLst/>
          </a:prstGeom>
        </p:spPr>
      </p:pic>
      <p:pic>
        <p:nvPicPr>
          <p:cNvPr id="30" name="Picture 29">
            <a:extLst>
              <a:ext uri="{FF2B5EF4-FFF2-40B4-BE49-F238E27FC236}">
                <a16:creationId xmlns:a16="http://schemas.microsoft.com/office/drawing/2014/main" id="{66213D3B-A4F0-514B-B5D7-8AC822366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694056"/>
            <a:ext cx="3150870" cy="2150994"/>
          </a:xfrm>
          <a:prstGeom prst="rect">
            <a:avLst/>
          </a:prstGeom>
        </p:spPr>
      </p:pic>
    </p:spTree>
    <p:extLst>
      <p:ext uri="{BB962C8B-B14F-4D97-AF65-F5344CB8AC3E}">
        <p14:creationId xmlns:p14="http://schemas.microsoft.com/office/powerpoint/2010/main" val="901268637"/>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F7D8-2D35-554A-8288-1B3878E92983}"/>
              </a:ext>
            </a:extLst>
          </p:cNvPr>
          <p:cNvSpPr>
            <a:spLocks noGrp="1"/>
          </p:cNvSpPr>
          <p:nvPr>
            <p:ph type="title"/>
          </p:nvPr>
        </p:nvSpPr>
        <p:spPr>
          <a:xfrm>
            <a:off x="457199" y="914400"/>
            <a:ext cx="7384474" cy="1143000"/>
          </a:xfrm>
        </p:spPr>
        <p:txBody>
          <a:bodyPr/>
          <a:lstStyle/>
          <a:p>
            <a:r>
              <a:rPr lang="ru-RU" dirty="0"/>
              <a:t>Как измеряют плотность распределения </a:t>
            </a:r>
            <a:r>
              <a:rPr lang="en-US" dirty="0"/>
              <a:t>s </a:t>
            </a:r>
            <a:r>
              <a:rPr lang="ru-RU" dirty="0"/>
              <a:t>по сайтам в эксперименте</a:t>
            </a:r>
            <a:endParaRPr lang="en-FR" dirty="0"/>
          </a:p>
        </p:txBody>
      </p:sp>
      <p:cxnSp>
        <p:nvCxnSpPr>
          <p:cNvPr id="5" name="Straight Arrow Connector 4">
            <a:extLst>
              <a:ext uri="{FF2B5EF4-FFF2-40B4-BE49-F238E27FC236}">
                <a16:creationId xmlns:a16="http://schemas.microsoft.com/office/drawing/2014/main" id="{066E8EB0-84C4-3943-B438-5D518C125F36}"/>
              </a:ext>
            </a:extLst>
          </p:cNvPr>
          <p:cNvCxnSpPr/>
          <p:nvPr/>
        </p:nvCxnSpPr>
        <p:spPr>
          <a:xfrm flipV="1">
            <a:off x="709447" y="2604655"/>
            <a:ext cx="0" cy="28263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17B87234-E0EF-B747-8137-7080F6EA56BB}"/>
              </a:ext>
            </a:extLst>
          </p:cNvPr>
          <p:cNvCxnSpPr>
            <a:cxnSpLocks/>
          </p:cNvCxnSpPr>
          <p:nvPr/>
        </p:nvCxnSpPr>
        <p:spPr>
          <a:xfrm flipV="1">
            <a:off x="709447" y="5430982"/>
            <a:ext cx="552796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Freeform 8">
            <a:extLst>
              <a:ext uri="{FF2B5EF4-FFF2-40B4-BE49-F238E27FC236}">
                <a16:creationId xmlns:a16="http://schemas.microsoft.com/office/drawing/2014/main" id="{7F2C439F-FB12-F44F-B176-2D2A16FB2F9A}"/>
              </a:ext>
            </a:extLst>
          </p:cNvPr>
          <p:cNvSpPr/>
          <p:nvPr/>
        </p:nvSpPr>
        <p:spPr>
          <a:xfrm>
            <a:off x="764865" y="2734932"/>
            <a:ext cx="2951018" cy="2710303"/>
          </a:xfrm>
          <a:custGeom>
            <a:avLst/>
            <a:gdLst>
              <a:gd name="connsiteX0" fmla="*/ 0 w 2951018"/>
              <a:gd name="connsiteY0" fmla="*/ 2668341 h 2710303"/>
              <a:gd name="connsiteX1" fmla="*/ 221673 w 2951018"/>
              <a:gd name="connsiteY1" fmla="*/ 2696050 h 2710303"/>
              <a:gd name="connsiteX2" fmla="*/ 581891 w 2951018"/>
              <a:gd name="connsiteY2" fmla="*/ 2668341 h 2710303"/>
              <a:gd name="connsiteX3" fmla="*/ 803564 w 2951018"/>
              <a:gd name="connsiteY3" fmla="*/ 2252704 h 2710303"/>
              <a:gd name="connsiteX4" fmla="*/ 1108364 w 2951018"/>
              <a:gd name="connsiteY4" fmla="*/ 1421432 h 2710303"/>
              <a:gd name="connsiteX5" fmla="*/ 1427018 w 2951018"/>
              <a:gd name="connsiteY5" fmla="*/ 479323 h 2710303"/>
              <a:gd name="connsiteX6" fmla="*/ 1856509 w 2951018"/>
              <a:gd name="connsiteY6" fmla="*/ 63686 h 2710303"/>
              <a:gd name="connsiteX7" fmla="*/ 2951018 w 2951018"/>
              <a:gd name="connsiteY7" fmla="*/ 8268 h 27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1018" h="2710303">
                <a:moveTo>
                  <a:pt x="0" y="2668341"/>
                </a:moveTo>
                <a:cubicBezTo>
                  <a:pt x="62345" y="2682195"/>
                  <a:pt x="124691" y="2696050"/>
                  <a:pt x="221673" y="2696050"/>
                </a:cubicBezTo>
                <a:cubicBezTo>
                  <a:pt x="318655" y="2696050"/>
                  <a:pt x="484909" y="2742232"/>
                  <a:pt x="581891" y="2668341"/>
                </a:cubicBezTo>
                <a:cubicBezTo>
                  <a:pt x="678873" y="2594450"/>
                  <a:pt x="715819" y="2460522"/>
                  <a:pt x="803564" y="2252704"/>
                </a:cubicBezTo>
                <a:cubicBezTo>
                  <a:pt x="891310" y="2044886"/>
                  <a:pt x="1004455" y="1716995"/>
                  <a:pt x="1108364" y="1421432"/>
                </a:cubicBezTo>
                <a:cubicBezTo>
                  <a:pt x="1212273" y="1125869"/>
                  <a:pt x="1302327" y="705614"/>
                  <a:pt x="1427018" y="479323"/>
                </a:cubicBezTo>
                <a:cubicBezTo>
                  <a:pt x="1551709" y="253032"/>
                  <a:pt x="1602509" y="142195"/>
                  <a:pt x="1856509" y="63686"/>
                </a:cubicBezTo>
                <a:cubicBezTo>
                  <a:pt x="2110509" y="-14823"/>
                  <a:pt x="2530763" y="-3278"/>
                  <a:pt x="2951018" y="8268"/>
                </a:cubicBezTo>
              </a:path>
            </a:pathLst>
          </a:custGeom>
          <a:noFill/>
          <a:ln w="25400">
            <a:solidFill>
              <a:srgbClr val="FF59D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0" name="Freeform 9">
            <a:extLst>
              <a:ext uri="{FF2B5EF4-FFF2-40B4-BE49-F238E27FC236}">
                <a16:creationId xmlns:a16="http://schemas.microsoft.com/office/drawing/2014/main" id="{6472906F-12DD-5042-9255-6D339A4768F7}"/>
              </a:ext>
            </a:extLst>
          </p:cNvPr>
          <p:cNvSpPr/>
          <p:nvPr/>
        </p:nvSpPr>
        <p:spPr>
          <a:xfrm>
            <a:off x="1582282" y="2734534"/>
            <a:ext cx="4502727" cy="2710303"/>
          </a:xfrm>
          <a:custGeom>
            <a:avLst/>
            <a:gdLst>
              <a:gd name="connsiteX0" fmla="*/ 0 w 2951018"/>
              <a:gd name="connsiteY0" fmla="*/ 2668341 h 2710303"/>
              <a:gd name="connsiteX1" fmla="*/ 221673 w 2951018"/>
              <a:gd name="connsiteY1" fmla="*/ 2696050 h 2710303"/>
              <a:gd name="connsiteX2" fmla="*/ 581891 w 2951018"/>
              <a:gd name="connsiteY2" fmla="*/ 2668341 h 2710303"/>
              <a:gd name="connsiteX3" fmla="*/ 803564 w 2951018"/>
              <a:gd name="connsiteY3" fmla="*/ 2252704 h 2710303"/>
              <a:gd name="connsiteX4" fmla="*/ 1108364 w 2951018"/>
              <a:gd name="connsiteY4" fmla="*/ 1421432 h 2710303"/>
              <a:gd name="connsiteX5" fmla="*/ 1427018 w 2951018"/>
              <a:gd name="connsiteY5" fmla="*/ 479323 h 2710303"/>
              <a:gd name="connsiteX6" fmla="*/ 1856509 w 2951018"/>
              <a:gd name="connsiteY6" fmla="*/ 63686 h 2710303"/>
              <a:gd name="connsiteX7" fmla="*/ 2951018 w 2951018"/>
              <a:gd name="connsiteY7" fmla="*/ 8268 h 27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1018" h="2710303">
                <a:moveTo>
                  <a:pt x="0" y="2668341"/>
                </a:moveTo>
                <a:cubicBezTo>
                  <a:pt x="62345" y="2682195"/>
                  <a:pt x="124691" y="2696050"/>
                  <a:pt x="221673" y="2696050"/>
                </a:cubicBezTo>
                <a:cubicBezTo>
                  <a:pt x="318655" y="2696050"/>
                  <a:pt x="484909" y="2742232"/>
                  <a:pt x="581891" y="2668341"/>
                </a:cubicBezTo>
                <a:cubicBezTo>
                  <a:pt x="678873" y="2594450"/>
                  <a:pt x="715819" y="2460522"/>
                  <a:pt x="803564" y="2252704"/>
                </a:cubicBezTo>
                <a:cubicBezTo>
                  <a:pt x="891310" y="2044886"/>
                  <a:pt x="1004455" y="1716995"/>
                  <a:pt x="1108364" y="1421432"/>
                </a:cubicBezTo>
                <a:cubicBezTo>
                  <a:pt x="1212273" y="1125869"/>
                  <a:pt x="1302327" y="705614"/>
                  <a:pt x="1427018" y="479323"/>
                </a:cubicBezTo>
                <a:cubicBezTo>
                  <a:pt x="1551709" y="253032"/>
                  <a:pt x="1602509" y="142195"/>
                  <a:pt x="1856509" y="63686"/>
                </a:cubicBezTo>
                <a:cubicBezTo>
                  <a:pt x="2110509" y="-14823"/>
                  <a:pt x="2530763" y="-3278"/>
                  <a:pt x="2951018" y="8268"/>
                </a:cubicBezTo>
              </a:path>
            </a:pathLst>
          </a:custGeom>
          <a:noFill/>
          <a:ln w="254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1" name="Freeform 10">
            <a:extLst>
              <a:ext uri="{FF2B5EF4-FFF2-40B4-BE49-F238E27FC236}">
                <a16:creationId xmlns:a16="http://schemas.microsoft.com/office/drawing/2014/main" id="{28075549-5127-D743-B779-1DC713E13B0E}"/>
              </a:ext>
            </a:extLst>
          </p:cNvPr>
          <p:cNvSpPr/>
          <p:nvPr/>
        </p:nvSpPr>
        <p:spPr>
          <a:xfrm>
            <a:off x="1429880" y="2734534"/>
            <a:ext cx="2286003" cy="2710303"/>
          </a:xfrm>
          <a:custGeom>
            <a:avLst/>
            <a:gdLst>
              <a:gd name="connsiteX0" fmla="*/ 0 w 2951018"/>
              <a:gd name="connsiteY0" fmla="*/ 2668341 h 2710303"/>
              <a:gd name="connsiteX1" fmla="*/ 221673 w 2951018"/>
              <a:gd name="connsiteY1" fmla="*/ 2696050 h 2710303"/>
              <a:gd name="connsiteX2" fmla="*/ 581891 w 2951018"/>
              <a:gd name="connsiteY2" fmla="*/ 2668341 h 2710303"/>
              <a:gd name="connsiteX3" fmla="*/ 803564 w 2951018"/>
              <a:gd name="connsiteY3" fmla="*/ 2252704 h 2710303"/>
              <a:gd name="connsiteX4" fmla="*/ 1108364 w 2951018"/>
              <a:gd name="connsiteY4" fmla="*/ 1421432 h 2710303"/>
              <a:gd name="connsiteX5" fmla="*/ 1427018 w 2951018"/>
              <a:gd name="connsiteY5" fmla="*/ 479323 h 2710303"/>
              <a:gd name="connsiteX6" fmla="*/ 1856509 w 2951018"/>
              <a:gd name="connsiteY6" fmla="*/ 63686 h 2710303"/>
              <a:gd name="connsiteX7" fmla="*/ 2951018 w 2951018"/>
              <a:gd name="connsiteY7" fmla="*/ 8268 h 27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1018" h="2710303">
                <a:moveTo>
                  <a:pt x="0" y="2668341"/>
                </a:moveTo>
                <a:cubicBezTo>
                  <a:pt x="62345" y="2682195"/>
                  <a:pt x="124691" y="2696050"/>
                  <a:pt x="221673" y="2696050"/>
                </a:cubicBezTo>
                <a:cubicBezTo>
                  <a:pt x="318655" y="2696050"/>
                  <a:pt x="484909" y="2742232"/>
                  <a:pt x="581891" y="2668341"/>
                </a:cubicBezTo>
                <a:cubicBezTo>
                  <a:pt x="678873" y="2594450"/>
                  <a:pt x="715819" y="2460522"/>
                  <a:pt x="803564" y="2252704"/>
                </a:cubicBezTo>
                <a:cubicBezTo>
                  <a:pt x="891310" y="2044886"/>
                  <a:pt x="1004455" y="1716995"/>
                  <a:pt x="1108364" y="1421432"/>
                </a:cubicBezTo>
                <a:cubicBezTo>
                  <a:pt x="1212273" y="1125869"/>
                  <a:pt x="1302327" y="705614"/>
                  <a:pt x="1427018" y="479323"/>
                </a:cubicBezTo>
                <a:cubicBezTo>
                  <a:pt x="1551709" y="253032"/>
                  <a:pt x="1602509" y="142195"/>
                  <a:pt x="1856509" y="63686"/>
                </a:cubicBezTo>
                <a:cubicBezTo>
                  <a:pt x="2110509" y="-14823"/>
                  <a:pt x="2530763" y="-3278"/>
                  <a:pt x="2951018" y="8268"/>
                </a:cubicBezTo>
              </a:path>
            </a:pathLst>
          </a:cu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2" name="Freeform 11">
            <a:extLst>
              <a:ext uri="{FF2B5EF4-FFF2-40B4-BE49-F238E27FC236}">
                <a16:creationId xmlns:a16="http://schemas.microsoft.com/office/drawing/2014/main" id="{35E18360-7927-C945-9496-5B35575FC967}"/>
              </a:ext>
            </a:extLst>
          </p:cNvPr>
          <p:cNvSpPr/>
          <p:nvPr/>
        </p:nvSpPr>
        <p:spPr>
          <a:xfrm>
            <a:off x="3473429" y="2734534"/>
            <a:ext cx="2611580" cy="2710303"/>
          </a:xfrm>
          <a:custGeom>
            <a:avLst/>
            <a:gdLst>
              <a:gd name="connsiteX0" fmla="*/ 0 w 2951018"/>
              <a:gd name="connsiteY0" fmla="*/ 2668341 h 2710303"/>
              <a:gd name="connsiteX1" fmla="*/ 221673 w 2951018"/>
              <a:gd name="connsiteY1" fmla="*/ 2696050 h 2710303"/>
              <a:gd name="connsiteX2" fmla="*/ 581891 w 2951018"/>
              <a:gd name="connsiteY2" fmla="*/ 2668341 h 2710303"/>
              <a:gd name="connsiteX3" fmla="*/ 803564 w 2951018"/>
              <a:gd name="connsiteY3" fmla="*/ 2252704 h 2710303"/>
              <a:gd name="connsiteX4" fmla="*/ 1108364 w 2951018"/>
              <a:gd name="connsiteY4" fmla="*/ 1421432 h 2710303"/>
              <a:gd name="connsiteX5" fmla="*/ 1427018 w 2951018"/>
              <a:gd name="connsiteY5" fmla="*/ 479323 h 2710303"/>
              <a:gd name="connsiteX6" fmla="*/ 1856509 w 2951018"/>
              <a:gd name="connsiteY6" fmla="*/ 63686 h 2710303"/>
              <a:gd name="connsiteX7" fmla="*/ 2951018 w 2951018"/>
              <a:gd name="connsiteY7" fmla="*/ 8268 h 27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1018" h="2710303">
                <a:moveTo>
                  <a:pt x="0" y="2668341"/>
                </a:moveTo>
                <a:cubicBezTo>
                  <a:pt x="62345" y="2682195"/>
                  <a:pt x="124691" y="2696050"/>
                  <a:pt x="221673" y="2696050"/>
                </a:cubicBezTo>
                <a:cubicBezTo>
                  <a:pt x="318655" y="2696050"/>
                  <a:pt x="484909" y="2742232"/>
                  <a:pt x="581891" y="2668341"/>
                </a:cubicBezTo>
                <a:cubicBezTo>
                  <a:pt x="678873" y="2594450"/>
                  <a:pt x="715819" y="2460522"/>
                  <a:pt x="803564" y="2252704"/>
                </a:cubicBezTo>
                <a:cubicBezTo>
                  <a:pt x="891310" y="2044886"/>
                  <a:pt x="1004455" y="1716995"/>
                  <a:pt x="1108364" y="1421432"/>
                </a:cubicBezTo>
                <a:cubicBezTo>
                  <a:pt x="1212273" y="1125869"/>
                  <a:pt x="1302327" y="705614"/>
                  <a:pt x="1427018" y="479323"/>
                </a:cubicBezTo>
                <a:cubicBezTo>
                  <a:pt x="1551709" y="253032"/>
                  <a:pt x="1602509" y="142195"/>
                  <a:pt x="1856509" y="63686"/>
                </a:cubicBezTo>
                <a:cubicBezTo>
                  <a:pt x="2110509" y="-14823"/>
                  <a:pt x="2530763" y="-3278"/>
                  <a:pt x="2951018" y="8268"/>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3" name="TextBox 12">
            <a:extLst>
              <a:ext uri="{FF2B5EF4-FFF2-40B4-BE49-F238E27FC236}">
                <a16:creationId xmlns:a16="http://schemas.microsoft.com/office/drawing/2014/main" id="{FC7C9873-4CB9-EE49-A0DD-410E05D3F8C8}"/>
              </a:ext>
            </a:extLst>
          </p:cNvPr>
          <p:cNvSpPr txBox="1"/>
          <p:nvPr/>
        </p:nvSpPr>
        <p:spPr>
          <a:xfrm>
            <a:off x="3681247" y="5574268"/>
            <a:ext cx="696024" cy="369332"/>
          </a:xfrm>
          <a:prstGeom prst="rect">
            <a:avLst/>
          </a:prstGeom>
          <a:noFill/>
        </p:spPr>
        <p:txBody>
          <a:bodyPr wrap="none" rtlCol="0">
            <a:spAutoFit/>
          </a:bodyPr>
          <a:lstStyle/>
          <a:p>
            <a:r>
              <a:rPr lang="en-US" dirty="0"/>
              <a:t>Time</a:t>
            </a:r>
            <a:endParaRPr lang="en-FR" dirty="0"/>
          </a:p>
        </p:txBody>
      </p:sp>
      <p:sp>
        <p:nvSpPr>
          <p:cNvPr id="14" name="TextBox 13">
            <a:extLst>
              <a:ext uri="{FF2B5EF4-FFF2-40B4-BE49-F238E27FC236}">
                <a16:creationId xmlns:a16="http://schemas.microsoft.com/office/drawing/2014/main" id="{F26CC083-6E40-884C-AC71-36223B5ECF7E}"/>
              </a:ext>
            </a:extLst>
          </p:cNvPr>
          <p:cNvSpPr txBox="1"/>
          <p:nvPr/>
        </p:nvSpPr>
        <p:spPr>
          <a:xfrm rot="16200000">
            <a:off x="-271601" y="3690050"/>
            <a:ext cx="1345240" cy="369332"/>
          </a:xfrm>
          <a:prstGeom prst="rect">
            <a:avLst/>
          </a:prstGeom>
          <a:noFill/>
        </p:spPr>
        <p:txBody>
          <a:bodyPr wrap="none" rtlCol="0">
            <a:spAutoFit/>
          </a:bodyPr>
          <a:lstStyle/>
          <a:p>
            <a:r>
              <a:rPr lang="en-US" dirty="0"/>
              <a:t>New strain</a:t>
            </a:r>
            <a:endParaRPr lang="en-FR" dirty="0"/>
          </a:p>
        </p:txBody>
      </p:sp>
      <p:pic>
        <p:nvPicPr>
          <p:cNvPr id="15" name="Content Placeholder 6">
            <a:extLst>
              <a:ext uri="{FF2B5EF4-FFF2-40B4-BE49-F238E27FC236}">
                <a16:creationId xmlns:a16="http://schemas.microsoft.com/office/drawing/2014/main" id="{50CFEFEE-B2C4-534F-AAB8-CFD51ADED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5471849" y="3179560"/>
            <a:ext cx="3501983" cy="1758722"/>
          </a:xfrm>
          <a:prstGeom prst="rect">
            <a:avLst/>
          </a:prstGeom>
        </p:spPr>
      </p:pic>
      <p:sp>
        <p:nvSpPr>
          <p:cNvPr id="17" name="TextBox 16">
            <a:extLst>
              <a:ext uri="{FF2B5EF4-FFF2-40B4-BE49-F238E27FC236}">
                <a16:creationId xmlns:a16="http://schemas.microsoft.com/office/drawing/2014/main" id="{216CB884-8B5F-6B4B-AC40-3843DF79CAE7}"/>
              </a:ext>
            </a:extLst>
          </p:cNvPr>
          <p:cNvSpPr txBox="1"/>
          <p:nvPr/>
        </p:nvSpPr>
        <p:spPr>
          <a:xfrm>
            <a:off x="2321198" y="3819700"/>
            <a:ext cx="359394" cy="369332"/>
          </a:xfrm>
          <a:prstGeom prst="rect">
            <a:avLst/>
          </a:prstGeom>
          <a:noFill/>
        </p:spPr>
        <p:txBody>
          <a:bodyPr wrap="none" rtlCol="0">
            <a:spAutoFit/>
          </a:bodyPr>
          <a:lstStyle/>
          <a:p>
            <a:r>
              <a:rPr lang="en-FR" dirty="0"/>
              <a:t>s</a:t>
            </a:r>
            <a:r>
              <a:rPr lang="en-FR" baseline="-25000" dirty="0"/>
              <a:t>2</a:t>
            </a:r>
          </a:p>
        </p:txBody>
      </p:sp>
      <p:sp>
        <p:nvSpPr>
          <p:cNvPr id="18" name="TextBox 17">
            <a:extLst>
              <a:ext uri="{FF2B5EF4-FFF2-40B4-BE49-F238E27FC236}">
                <a16:creationId xmlns:a16="http://schemas.microsoft.com/office/drawing/2014/main" id="{DF12E9FC-73A7-A348-9280-3CEC9477D515}"/>
              </a:ext>
            </a:extLst>
          </p:cNvPr>
          <p:cNvSpPr txBox="1"/>
          <p:nvPr/>
        </p:nvSpPr>
        <p:spPr>
          <a:xfrm>
            <a:off x="1502285" y="3819700"/>
            <a:ext cx="359394" cy="369332"/>
          </a:xfrm>
          <a:prstGeom prst="rect">
            <a:avLst/>
          </a:prstGeom>
          <a:noFill/>
        </p:spPr>
        <p:txBody>
          <a:bodyPr wrap="none" rtlCol="0">
            <a:spAutoFit/>
          </a:bodyPr>
          <a:lstStyle/>
          <a:p>
            <a:r>
              <a:rPr lang="en-FR" dirty="0"/>
              <a:t>s</a:t>
            </a:r>
            <a:r>
              <a:rPr lang="en-FR" baseline="-25000" dirty="0"/>
              <a:t>1</a:t>
            </a:r>
          </a:p>
        </p:txBody>
      </p:sp>
      <p:sp>
        <p:nvSpPr>
          <p:cNvPr id="19" name="TextBox 18">
            <a:extLst>
              <a:ext uri="{FF2B5EF4-FFF2-40B4-BE49-F238E27FC236}">
                <a16:creationId xmlns:a16="http://schemas.microsoft.com/office/drawing/2014/main" id="{BF4D0A13-5423-B541-9C41-DEA1F873755D}"/>
              </a:ext>
            </a:extLst>
          </p:cNvPr>
          <p:cNvSpPr txBox="1"/>
          <p:nvPr/>
        </p:nvSpPr>
        <p:spPr>
          <a:xfrm>
            <a:off x="3338248" y="3824495"/>
            <a:ext cx="359394" cy="369332"/>
          </a:xfrm>
          <a:prstGeom prst="rect">
            <a:avLst/>
          </a:prstGeom>
          <a:noFill/>
        </p:spPr>
        <p:txBody>
          <a:bodyPr wrap="none" rtlCol="0">
            <a:spAutoFit/>
          </a:bodyPr>
          <a:lstStyle/>
          <a:p>
            <a:r>
              <a:rPr lang="en-FR" dirty="0"/>
              <a:t>s</a:t>
            </a:r>
            <a:r>
              <a:rPr lang="en-FR" baseline="-25000" dirty="0"/>
              <a:t>3</a:t>
            </a:r>
          </a:p>
        </p:txBody>
      </p:sp>
      <p:sp>
        <p:nvSpPr>
          <p:cNvPr id="21" name="TextBox 20">
            <a:extLst>
              <a:ext uri="{FF2B5EF4-FFF2-40B4-BE49-F238E27FC236}">
                <a16:creationId xmlns:a16="http://schemas.microsoft.com/office/drawing/2014/main" id="{BA5A9737-E06E-EF4D-BF26-66E198E63846}"/>
              </a:ext>
            </a:extLst>
          </p:cNvPr>
          <p:cNvSpPr txBox="1"/>
          <p:nvPr/>
        </p:nvSpPr>
        <p:spPr>
          <a:xfrm>
            <a:off x="4462629" y="3837256"/>
            <a:ext cx="359394" cy="369332"/>
          </a:xfrm>
          <a:prstGeom prst="rect">
            <a:avLst/>
          </a:prstGeom>
          <a:noFill/>
        </p:spPr>
        <p:txBody>
          <a:bodyPr wrap="none" rtlCol="0">
            <a:spAutoFit/>
          </a:bodyPr>
          <a:lstStyle/>
          <a:p>
            <a:r>
              <a:rPr lang="en-FR" dirty="0"/>
              <a:t>s</a:t>
            </a:r>
            <a:r>
              <a:rPr lang="en-FR" baseline="-25000" dirty="0"/>
              <a:t>4</a:t>
            </a:r>
          </a:p>
        </p:txBody>
      </p:sp>
      <p:sp>
        <p:nvSpPr>
          <p:cNvPr id="22" name="TextBox 21">
            <a:extLst>
              <a:ext uri="{FF2B5EF4-FFF2-40B4-BE49-F238E27FC236}">
                <a16:creationId xmlns:a16="http://schemas.microsoft.com/office/drawing/2014/main" id="{841F99CE-E6B6-184A-9F78-8C372CA482A6}"/>
              </a:ext>
            </a:extLst>
          </p:cNvPr>
          <p:cNvSpPr txBox="1"/>
          <p:nvPr/>
        </p:nvSpPr>
        <p:spPr>
          <a:xfrm>
            <a:off x="2269631" y="6146247"/>
            <a:ext cx="4722768" cy="369332"/>
          </a:xfrm>
          <a:prstGeom prst="rect">
            <a:avLst/>
          </a:prstGeom>
          <a:noFill/>
        </p:spPr>
        <p:txBody>
          <a:bodyPr wrap="none" rtlCol="0">
            <a:spAutoFit/>
          </a:bodyPr>
          <a:lstStyle/>
          <a:p>
            <a:r>
              <a:rPr lang="ru-RU" dirty="0"/>
              <a:t>Много мутаций, делаем гистограмму!</a:t>
            </a:r>
            <a:endParaRPr lang="en-FR" dirty="0"/>
          </a:p>
        </p:txBody>
      </p:sp>
    </p:spTree>
    <p:extLst>
      <p:ext uri="{BB962C8B-B14F-4D97-AF65-F5344CB8AC3E}">
        <p14:creationId xmlns:p14="http://schemas.microsoft.com/office/powerpoint/2010/main" val="1453010337"/>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F7D8-2D35-554A-8288-1B3878E92983}"/>
              </a:ext>
            </a:extLst>
          </p:cNvPr>
          <p:cNvSpPr>
            <a:spLocks noGrp="1"/>
          </p:cNvSpPr>
          <p:nvPr>
            <p:ph type="title"/>
          </p:nvPr>
        </p:nvSpPr>
        <p:spPr>
          <a:xfrm>
            <a:off x="589721" y="471055"/>
            <a:ext cx="7384474" cy="1143000"/>
          </a:xfrm>
        </p:spPr>
        <p:txBody>
          <a:bodyPr/>
          <a:lstStyle/>
          <a:p>
            <a:r>
              <a:rPr lang="ru-RU" dirty="0"/>
              <a:t>Относительная частота выгодных аллелей</a:t>
            </a:r>
            <a:endParaRPr lang="en-FR" dirty="0"/>
          </a:p>
        </p:txBody>
      </p:sp>
      <p:pic>
        <p:nvPicPr>
          <p:cNvPr id="8" name="Picture 7">
            <a:extLst>
              <a:ext uri="{FF2B5EF4-FFF2-40B4-BE49-F238E27FC236}">
                <a16:creationId xmlns:a16="http://schemas.microsoft.com/office/drawing/2014/main" id="{DFEBCEAE-CC3D-B142-80F2-0B42C5F88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50" y="3073659"/>
            <a:ext cx="1403599" cy="355341"/>
          </a:xfrm>
          <a:prstGeom prst="rect">
            <a:avLst/>
          </a:prstGeom>
        </p:spPr>
      </p:pic>
      <p:pic>
        <p:nvPicPr>
          <p:cNvPr id="12" name="Picture 11">
            <a:extLst>
              <a:ext uri="{FF2B5EF4-FFF2-40B4-BE49-F238E27FC236}">
                <a16:creationId xmlns:a16="http://schemas.microsoft.com/office/drawing/2014/main" id="{5B072750-1226-1E4F-9B2E-F3B18DB27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137" y="1740817"/>
            <a:ext cx="609672" cy="467415"/>
          </a:xfrm>
          <a:prstGeom prst="rect">
            <a:avLst/>
          </a:prstGeom>
        </p:spPr>
      </p:pic>
      <p:sp>
        <p:nvSpPr>
          <p:cNvPr id="13" name="TextBox 12">
            <a:extLst>
              <a:ext uri="{FF2B5EF4-FFF2-40B4-BE49-F238E27FC236}">
                <a16:creationId xmlns:a16="http://schemas.microsoft.com/office/drawing/2014/main" id="{8927DB0A-C90D-694E-8D4A-911530D97FF1}"/>
              </a:ext>
            </a:extLst>
          </p:cNvPr>
          <p:cNvSpPr txBox="1"/>
          <p:nvPr/>
        </p:nvSpPr>
        <p:spPr>
          <a:xfrm>
            <a:off x="4927809" y="1789859"/>
            <a:ext cx="3328155" cy="369332"/>
          </a:xfrm>
          <a:prstGeom prst="rect">
            <a:avLst/>
          </a:prstGeom>
          <a:noFill/>
        </p:spPr>
        <p:txBody>
          <a:bodyPr wrap="none" rtlCol="0">
            <a:spAutoFit/>
          </a:bodyPr>
          <a:lstStyle/>
          <a:p>
            <a:r>
              <a:rPr lang="en-FR" dirty="0"/>
              <a:t>probability of fixation </a:t>
            </a:r>
            <a:r>
              <a:rPr lang="en-FR" i="1" dirty="0"/>
              <a:t>P</a:t>
            </a:r>
            <a:r>
              <a:rPr lang="en-FR" baseline="-25000" dirty="0"/>
              <a:t>fix</a:t>
            </a:r>
            <a:r>
              <a:rPr lang="en-FR" dirty="0"/>
              <a:t>(</a:t>
            </a:r>
            <a:r>
              <a:rPr lang="en-FR" i="1" dirty="0"/>
              <a:t>s</a:t>
            </a:r>
            <a:r>
              <a:rPr lang="en-FR" dirty="0"/>
              <a:t>) </a:t>
            </a:r>
          </a:p>
        </p:txBody>
      </p:sp>
      <p:sp>
        <p:nvSpPr>
          <p:cNvPr id="16" name="TextBox 15">
            <a:extLst>
              <a:ext uri="{FF2B5EF4-FFF2-40B4-BE49-F238E27FC236}">
                <a16:creationId xmlns:a16="http://schemas.microsoft.com/office/drawing/2014/main" id="{D75CFF6C-C509-454B-81CB-CD7DAD56A4E9}"/>
              </a:ext>
            </a:extLst>
          </p:cNvPr>
          <p:cNvSpPr txBox="1"/>
          <p:nvPr/>
        </p:nvSpPr>
        <p:spPr>
          <a:xfrm>
            <a:off x="5964340" y="2236737"/>
            <a:ext cx="2412840" cy="369332"/>
          </a:xfrm>
          <a:prstGeom prst="rect">
            <a:avLst/>
          </a:prstGeom>
          <a:noFill/>
        </p:spPr>
        <p:txBody>
          <a:bodyPr wrap="none" rtlCol="0">
            <a:spAutoFit/>
          </a:bodyPr>
          <a:lstStyle/>
          <a:p>
            <a:r>
              <a:rPr lang="en-US" dirty="0"/>
              <a:t>density of s at time t</a:t>
            </a:r>
            <a:endParaRPr lang="en-FR" dirty="0"/>
          </a:p>
        </p:txBody>
      </p:sp>
      <p:pic>
        <p:nvPicPr>
          <p:cNvPr id="20" name="Picture 19">
            <a:extLst>
              <a:ext uri="{FF2B5EF4-FFF2-40B4-BE49-F238E27FC236}">
                <a16:creationId xmlns:a16="http://schemas.microsoft.com/office/drawing/2014/main" id="{21BA4F9E-6928-884B-9B00-D72241B6A3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152" y="2334994"/>
            <a:ext cx="4206711" cy="3902278"/>
          </a:xfrm>
          <a:prstGeom prst="rect">
            <a:avLst/>
          </a:prstGeom>
        </p:spPr>
      </p:pic>
      <p:pic>
        <p:nvPicPr>
          <p:cNvPr id="15" name="Picture 14">
            <a:extLst>
              <a:ext uri="{FF2B5EF4-FFF2-40B4-BE49-F238E27FC236}">
                <a16:creationId xmlns:a16="http://schemas.microsoft.com/office/drawing/2014/main" id="{DF756ED3-ECAD-454F-BBA9-085ACE7E2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3435" y="2267920"/>
            <a:ext cx="886792" cy="306966"/>
          </a:xfrm>
          <a:prstGeom prst="rect">
            <a:avLst/>
          </a:prstGeom>
        </p:spPr>
      </p:pic>
      <p:sp>
        <p:nvSpPr>
          <p:cNvPr id="18" name="Rectangle 17">
            <a:extLst>
              <a:ext uri="{FF2B5EF4-FFF2-40B4-BE49-F238E27FC236}">
                <a16:creationId xmlns:a16="http://schemas.microsoft.com/office/drawing/2014/main" id="{87048987-B2BC-A04F-AB4D-1808C9BF958C}"/>
              </a:ext>
            </a:extLst>
          </p:cNvPr>
          <p:cNvSpPr/>
          <p:nvPr/>
        </p:nvSpPr>
        <p:spPr>
          <a:xfrm>
            <a:off x="4967565" y="2267919"/>
            <a:ext cx="1022418" cy="33814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2762261879"/>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C7D3-4DFD-E841-9776-7C0F8B9EF478}"/>
              </a:ext>
            </a:extLst>
          </p:cNvPr>
          <p:cNvSpPr>
            <a:spLocks noGrp="1"/>
          </p:cNvSpPr>
          <p:nvPr>
            <p:ph type="title"/>
          </p:nvPr>
        </p:nvSpPr>
        <p:spPr/>
        <p:txBody>
          <a:bodyPr/>
          <a:lstStyle/>
          <a:p>
            <a:r>
              <a:rPr lang="ru-RU" dirty="0"/>
              <a:t>Плотность распределения выгодных аллелей </a:t>
            </a:r>
            <a:endParaRPr lang="en-FR" dirty="0"/>
          </a:p>
        </p:txBody>
      </p:sp>
      <p:pic>
        <p:nvPicPr>
          <p:cNvPr id="3" name="Picture 2">
            <a:extLst>
              <a:ext uri="{FF2B5EF4-FFF2-40B4-BE49-F238E27FC236}">
                <a16:creationId xmlns:a16="http://schemas.microsoft.com/office/drawing/2014/main" id="{6916DCDF-6AF9-9445-99CC-6965214CB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15" y="2307271"/>
            <a:ext cx="2656938" cy="563593"/>
          </a:xfrm>
          <a:prstGeom prst="rect">
            <a:avLst/>
          </a:prstGeom>
        </p:spPr>
      </p:pic>
      <p:pic>
        <p:nvPicPr>
          <p:cNvPr id="5" name="Picture 4">
            <a:extLst>
              <a:ext uri="{FF2B5EF4-FFF2-40B4-BE49-F238E27FC236}">
                <a16:creationId xmlns:a16="http://schemas.microsoft.com/office/drawing/2014/main" id="{0DE4B626-529D-2548-9466-971B6B873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01" y="3873729"/>
            <a:ext cx="722343" cy="469523"/>
          </a:xfrm>
          <a:prstGeom prst="rect">
            <a:avLst/>
          </a:prstGeom>
        </p:spPr>
      </p:pic>
      <p:pic>
        <p:nvPicPr>
          <p:cNvPr id="7" name="Picture 6">
            <a:extLst>
              <a:ext uri="{FF2B5EF4-FFF2-40B4-BE49-F238E27FC236}">
                <a16:creationId xmlns:a16="http://schemas.microsoft.com/office/drawing/2014/main" id="{B78DFD1F-E2B0-EE48-AF4B-75047F527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70" y="3050759"/>
            <a:ext cx="622830" cy="391493"/>
          </a:xfrm>
          <a:prstGeom prst="rect">
            <a:avLst/>
          </a:prstGeom>
        </p:spPr>
      </p:pic>
      <p:sp>
        <p:nvSpPr>
          <p:cNvPr id="8" name="TextBox 7">
            <a:extLst>
              <a:ext uri="{FF2B5EF4-FFF2-40B4-BE49-F238E27FC236}">
                <a16:creationId xmlns:a16="http://schemas.microsoft.com/office/drawing/2014/main" id="{3485B6B6-1FA1-2C48-B0E3-851B4ACB4EE1}"/>
              </a:ext>
            </a:extLst>
          </p:cNvPr>
          <p:cNvSpPr txBox="1"/>
          <p:nvPr/>
        </p:nvSpPr>
        <p:spPr>
          <a:xfrm>
            <a:off x="1684907" y="3038653"/>
            <a:ext cx="7293984" cy="646331"/>
          </a:xfrm>
          <a:prstGeom prst="rect">
            <a:avLst/>
          </a:prstGeom>
          <a:noFill/>
        </p:spPr>
        <p:txBody>
          <a:bodyPr wrap="none" rtlCol="0">
            <a:spAutoFit/>
          </a:bodyPr>
          <a:lstStyle/>
          <a:p>
            <a:r>
              <a:rPr lang="en-FR" dirty="0"/>
              <a:t>Probability that a locus has a deleterious allele at the moment </a:t>
            </a:r>
          </a:p>
          <a:p>
            <a:r>
              <a:rPr lang="en-FR" dirty="0"/>
              <a:t>and hence can mutate beneficially</a:t>
            </a:r>
          </a:p>
        </p:txBody>
      </p:sp>
      <p:sp>
        <p:nvSpPr>
          <p:cNvPr id="9" name="TextBox 8">
            <a:extLst>
              <a:ext uri="{FF2B5EF4-FFF2-40B4-BE49-F238E27FC236}">
                <a16:creationId xmlns:a16="http://schemas.microsoft.com/office/drawing/2014/main" id="{84BEFD42-3556-F149-9E90-1CA04E40EF50}"/>
              </a:ext>
            </a:extLst>
          </p:cNvPr>
          <p:cNvSpPr txBox="1"/>
          <p:nvPr/>
        </p:nvSpPr>
        <p:spPr>
          <a:xfrm>
            <a:off x="1684907" y="3873729"/>
            <a:ext cx="7459093" cy="369332"/>
          </a:xfrm>
          <a:prstGeom prst="rect">
            <a:avLst/>
          </a:prstGeom>
          <a:noFill/>
        </p:spPr>
        <p:txBody>
          <a:bodyPr wrap="none" rtlCol="0">
            <a:spAutoFit/>
          </a:bodyPr>
          <a:lstStyle/>
          <a:p>
            <a:r>
              <a:rPr lang="en-FR" dirty="0"/>
              <a:t>Probability that the fitness effect of mutation is in interval [s, s+ds] </a:t>
            </a:r>
          </a:p>
        </p:txBody>
      </p:sp>
      <p:pic>
        <p:nvPicPr>
          <p:cNvPr id="10" name="Picture 9">
            <a:extLst>
              <a:ext uri="{FF2B5EF4-FFF2-40B4-BE49-F238E27FC236}">
                <a16:creationId xmlns:a16="http://schemas.microsoft.com/office/drawing/2014/main" id="{7769127F-EDDB-8442-BBD4-04FAE9E60C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901" y="4774729"/>
            <a:ext cx="622830" cy="391493"/>
          </a:xfrm>
          <a:prstGeom prst="rect">
            <a:avLst/>
          </a:prstGeom>
        </p:spPr>
      </p:pic>
      <p:pic>
        <p:nvPicPr>
          <p:cNvPr id="11" name="Picture 10">
            <a:extLst>
              <a:ext uri="{FF2B5EF4-FFF2-40B4-BE49-F238E27FC236}">
                <a16:creationId xmlns:a16="http://schemas.microsoft.com/office/drawing/2014/main" id="{95296FEC-E196-084E-AEC9-37E54136B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06" y="5421366"/>
            <a:ext cx="722343" cy="469523"/>
          </a:xfrm>
          <a:prstGeom prst="rect">
            <a:avLst/>
          </a:prstGeom>
        </p:spPr>
      </p:pic>
      <p:sp>
        <p:nvSpPr>
          <p:cNvPr id="12" name="TextBox 11">
            <a:extLst>
              <a:ext uri="{FF2B5EF4-FFF2-40B4-BE49-F238E27FC236}">
                <a16:creationId xmlns:a16="http://schemas.microsoft.com/office/drawing/2014/main" id="{D2AA1135-D385-414D-B37E-076C325C089F}"/>
              </a:ext>
            </a:extLst>
          </p:cNvPr>
          <p:cNvSpPr txBox="1"/>
          <p:nvPr/>
        </p:nvSpPr>
        <p:spPr>
          <a:xfrm>
            <a:off x="1684907" y="4774729"/>
            <a:ext cx="3212739" cy="369332"/>
          </a:xfrm>
          <a:prstGeom prst="rect">
            <a:avLst/>
          </a:prstGeom>
          <a:noFill/>
        </p:spPr>
        <p:txBody>
          <a:bodyPr wrap="none" rtlCol="0">
            <a:spAutoFit/>
          </a:bodyPr>
          <a:lstStyle/>
          <a:p>
            <a:r>
              <a:rPr lang="en-FR" dirty="0"/>
              <a:t>Result of previous </a:t>
            </a:r>
            <a:r>
              <a:rPr lang="en-FR" dirty="0">
                <a:solidFill>
                  <a:srgbClr val="FF0000"/>
                </a:solidFill>
              </a:rPr>
              <a:t>evolution</a:t>
            </a:r>
          </a:p>
        </p:txBody>
      </p:sp>
      <p:sp>
        <p:nvSpPr>
          <p:cNvPr id="13" name="TextBox 12">
            <a:extLst>
              <a:ext uri="{FF2B5EF4-FFF2-40B4-BE49-F238E27FC236}">
                <a16:creationId xmlns:a16="http://schemas.microsoft.com/office/drawing/2014/main" id="{FBC67FBA-BC1B-B847-9423-5C5ED3A1DB0A}"/>
              </a:ext>
            </a:extLst>
          </p:cNvPr>
          <p:cNvSpPr txBox="1"/>
          <p:nvPr/>
        </p:nvSpPr>
        <p:spPr>
          <a:xfrm>
            <a:off x="1684907" y="5411912"/>
            <a:ext cx="6837128" cy="369332"/>
          </a:xfrm>
          <a:prstGeom prst="rect">
            <a:avLst/>
          </a:prstGeom>
          <a:noFill/>
        </p:spPr>
        <p:txBody>
          <a:bodyPr wrap="none" rtlCol="0">
            <a:spAutoFit/>
          </a:bodyPr>
          <a:lstStyle/>
          <a:p>
            <a:r>
              <a:rPr lang="en-FR" dirty="0">
                <a:solidFill>
                  <a:srgbClr val="FF0000"/>
                </a:solidFill>
              </a:rPr>
              <a:t>Intrinsic biochemical </a:t>
            </a:r>
            <a:r>
              <a:rPr lang="en-FR" dirty="0"/>
              <a:t>property of a virus and a  host cell type</a:t>
            </a:r>
          </a:p>
        </p:txBody>
      </p:sp>
      <p:sp>
        <p:nvSpPr>
          <p:cNvPr id="4" name="TextBox 3">
            <a:extLst>
              <a:ext uri="{FF2B5EF4-FFF2-40B4-BE49-F238E27FC236}">
                <a16:creationId xmlns:a16="http://schemas.microsoft.com/office/drawing/2014/main" id="{A69180DB-71E6-F642-9AF7-B0B3AD8BFA1D}"/>
              </a:ext>
            </a:extLst>
          </p:cNvPr>
          <p:cNvSpPr txBox="1"/>
          <p:nvPr/>
        </p:nvSpPr>
        <p:spPr>
          <a:xfrm>
            <a:off x="1281000" y="6122504"/>
            <a:ext cx="7782900" cy="369332"/>
          </a:xfrm>
          <a:prstGeom prst="rect">
            <a:avLst/>
          </a:prstGeom>
          <a:noFill/>
        </p:spPr>
        <p:txBody>
          <a:bodyPr wrap="none" rtlCol="0">
            <a:spAutoFit/>
          </a:bodyPr>
          <a:lstStyle/>
          <a:p>
            <a:r>
              <a:rPr lang="en-FR" dirty="0"/>
              <a:t>Goal: derive f(s,t) </a:t>
            </a:r>
            <a:r>
              <a:rPr lang="en-FR" dirty="0">
                <a:solidFill>
                  <a:srgbClr val="002060"/>
                </a:solidFill>
              </a:rPr>
              <a:t>and show how measure g(s)  from sequence </a:t>
            </a:r>
            <a:r>
              <a:rPr lang="en-FR" dirty="0">
                <a:solidFill>
                  <a:srgbClr val="0070C0"/>
                </a:solidFill>
              </a:rPr>
              <a:t>data</a:t>
            </a:r>
          </a:p>
        </p:txBody>
      </p:sp>
    </p:spTree>
    <p:extLst>
      <p:ext uri="{BB962C8B-B14F-4D97-AF65-F5344CB8AC3E}">
        <p14:creationId xmlns:p14="http://schemas.microsoft.com/office/powerpoint/2010/main" val="2776266496"/>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C7D3-4DFD-E841-9776-7C0F8B9EF478}"/>
              </a:ext>
            </a:extLst>
          </p:cNvPr>
          <p:cNvSpPr>
            <a:spLocks noGrp="1"/>
          </p:cNvSpPr>
          <p:nvPr>
            <p:ph type="title"/>
          </p:nvPr>
        </p:nvSpPr>
        <p:spPr>
          <a:xfrm>
            <a:off x="1075017" y="547156"/>
            <a:ext cx="7406374" cy="1143000"/>
          </a:xfrm>
        </p:spPr>
        <p:txBody>
          <a:bodyPr/>
          <a:lstStyle/>
          <a:p>
            <a:r>
              <a:rPr lang="ru-RU" dirty="0"/>
              <a:t>Модель </a:t>
            </a:r>
            <a:endParaRPr lang="en-FR" dirty="0"/>
          </a:p>
        </p:txBody>
      </p:sp>
      <p:sp>
        <p:nvSpPr>
          <p:cNvPr id="4" name="TextBox 3">
            <a:extLst>
              <a:ext uri="{FF2B5EF4-FFF2-40B4-BE49-F238E27FC236}">
                <a16:creationId xmlns:a16="http://schemas.microsoft.com/office/drawing/2014/main" id="{40F6F398-D094-7D49-9B53-B70F15E3A253}"/>
              </a:ext>
            </a:extLst>
          </p:cNvPr>
          <p:cNvSpPr txBox="1"/>
          <p:nvPr/>
        </p:nvSpPr>
        <p:spPr>
          <a:xfrm>
            <a:off x="504311" y="2729948"/>
            <a:ext cx="1960793" cy="369332"/>
          </a:xfrm>
          <a:prstGeom prst="rect">
            <a:avLst/>
          </a:prstGeom>
          <a:noFill/>
        </p:spPr>
        <p:txBody>
          <a:bodyPr wrap="none" rtlCol="0">
            <a:spAutoFit/>
          </a:bodyPr>
          <a:lstStyle/>
          <a:p>
            <a:r>
              <a:rPr lang="ru-RU" dirty="0"/>
              <a:t>Фитнесс</a:t>
            </a:r>
            <a:r>
              <a:rPr lang="en-FR" dirty="0"/>
              <a:t> X </a:t>
            </a:r>
            <a:r>
              <a:rPr lang="ru-RU" dirty="0"/>
              <a:t>=</a:t>
            </a:r>
            <a:r>
              <a:rPr lang="en-FR" dirty="0"/>
              <a:t> W </a:t>
            </a:r>
          </a:p>
        </p:txBody>
      </p:sp>
      <p:pic>
        <p:nvPicPr>
          <p:cNvPr id="14" name="Picture 13">
            <a:extLst>
              <a:ext uri="{FF2B5EF4-FFF2-40B4-BE49-F238E27FC236}">
                <a16:creationId xmlns:a16="http://schemas.microsoft.com/office/drawing/2014/main" id="{FE93DB08-61A1-3246-8560-12BA8ECC2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7783" y="2635904"/>
            <a:ext cx="2229680" cy="557420"/>
          </a:xfrm>
          <a:prstGeom prst="rect">
            <a:avLst/>
          </a:prstGeom>
        </p:spPr>
      </p:pic>
      <p:pic>
        <p:nvPicPr>
          <p:cNvPr id="20" name="Picture 19">
            <a:extLst>
              <a:ext uri="{FF2B5EF4-FFF2-40B4-BE49-F238E27FC236}">
                <a16:creationId xmlns:a16="http://schemas.microsoft.com/office/drawing/2014/main" id="{8500AB24-F69B-2B47-928E-7728865C1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096" y="3455503"/>
            <a:ext cx="1572936" cy="385209"/>
          </a:xfrm>
          <a:prstGeom prst="rect">
            <a:avLst/>
          </a:prstGeom>
        </p:spPr>
      </p:pic>
      <p:sp>
        <p:nvSpPr>
          <p:cNvPr id="25" name="TextBox 24">
            <a:extLst>
              <a:ext uri="{FF2B5EF4-FFF2-40B4-BE49-F238E27FC236}">
                <a16:creationId xmlns:a16="http://schemas.microsoft.com/office/drawing/2014/main" id="{F8EAE759-70D9-944D-9F4B-8EE8AC28FA8C}"/>
              </a:ext>
            </a:extLst>
          </p:cNvPr>
          <p:cNvSpPr txBox="1"/>
          <p:nvPr/>
        </p:nvSpPr>
        <p:spPr>
          <a:xfrm>
            <a:off x="3627783" y="3480011"/>
            <a:ext cx="4692310" cy="369332"/>
          </a:xfrm>
          <a:prstGeom prst="rect">
            <a:avLst/>
          </a:prstGeom>
          <a:noFill/>
        </p:spPr>
        <p:txBody>
          <a:bodyPr wrap="none" rtlCol="0">
            <a:spAutoFit/>
          </a:bodyPr>
          <a:lstStyle/>
          <a:p>
            <a:r>
              <a:rPr lang="ru-RU" dirty="0"/>
              <a:t>Невыгодная (0) или выгодная (1) аллель</a:t>
            </a:r>
            <a:endParaRPr lang="en-FR" dirty="0"/>
          </a:p>
        </p:txBody>
      </p:sp>
      <p:pic>
        <p:nvPicPr>
          <p:cNvPr id="27" name="Picture 26">
            <a:extLst>
              <a:ext uri="{FF2B5EF4-FFF2-40B4-BE49-F238E27FC236}">
                <a16:creationId xmlns:a16="http://schemas.microsoft.com/office/drawing/2014/main" id="{7C5608C4-26FD-1D4D-86DD-4C809A6C3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2870" y="4015479"/>
            <a:ext cx="580611" cy="387074"/>
          </a:xfrm>
          <a:prstGeom prst="rect">
            <a:avLst/>
          </a:prstGeom>
        </p:spPr>
      </p:pic>
      <p:pic>
        <p:nvPicPr>
          <p:cNvPr id="29" name="Picture 28">
            <a:extLst>
              <a:ext uri="{FF2B5EF4-FFF2-40B4-BE49-F238E27FC236}">
                <a16:creationId xmlns:a16="http://schemas.microsoft.com/office/drawing/2014/main" id="{1E35119D-1A96-DD47-8102-A405D50EE4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095" y="4115984"/>
            <a:ext cx="760648" cy="314181"/>
          </a:xfrm>
          <a:prstGeom prst="rect">
            <a:avLst/>
          </a:prstGeom>
        </p:spPr>
      </p:pic>
      <p:sp>
        <p:nvSpPr>
          <p:cNvPr id="30" name="TextBox 29">
            <a:extLst>
              <a:ext uri="{FF2B5EF4-FFF2-40B4-BE49-F238E27FC236}">
                <a16:creationId xmlns:a16="http://schemas.microsoft.com/office/drawing/2014/main" id="{96E0B6D2-8854-654E-A47C-158F804959A6}"/>
              </a:ext>
            </a:extLst>
          </p:cNvPr>
          <p:cNvSpPr txBox="1"/>
          <p:nvPr/>
        </p:nvSpPr>
        <p:spPr>
          <a:xfrm>
            <a:off x="3627783" y="4037673"/>
            <a:ext cx="4047908" cy="369332"/>
          </a:xfrm>
          <a:prstGeom prst="rect">
            <a:avLst/>
          </a:prstGeom>
          <a:noFill/>
        </p:spPr>
        <p:txBody>
          <a:bodyPr wrap="square" rtlCol="0">
            <a:spAutoFit/>
          </a:bodyPr>
          <a:lstStyle/>
          <a:p>
            <a:r>
              <a:rPr lang="ru-RU" dirty="0"/>
              <a:t>Наилучшая последовательность,</a:t>
            </a:r>
            <a:endParaRPr lang="en-FR" dirty="0"/>
          </a:p>
        </p:txBody>
      </p:sp>
      <p:pic>
        <p:nvPicPr>
          <p:cNvPr id="32" name="Picture 31">
            <a:extLst>
              <a:ext uri="{FF2B5EF4-FFF2-40B4-BE49-F238E27FC236}">
                <a16:creationId xmlns:a16="http://schemas.microsoft.com/office/drawing/2014/main" id="{36B3E86A-1A56-8246-8264-96D4E07D17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095" y="4616528"/>
            <a:ext cx="674116" cy="385209"/>
          </a:xfrm>
          <a:prstGeom prst="rect">
            <a:avLst/>
          </a:prstGeom>
        </p:spPr>
      </p:pic>
      <p:sp>
        <p:nvSpPr>
          <p:cNvPr id="33" name="TextBox 32">
            <a:extLst>
              <a:ext uri="{FF2B5EF4-FFF2-40B4-BE49-F238E27FC236}">
                <a16:creationId xmlns:a16="http://schemas.microsoft.com/office/drawing/2014/main" id="{2543957F-CF69-3548-91D1-5C94B6FE2FEB}"/>
              </a:ext>
            </a:extLst>
          </p:cNvPr>
          <p:cNvSpPr txBox="1"/>
          <p:nvPr/>
        </p:nvSpPr>
        <p:spPr>
          <a:xfrm>
            <a:off x="3627783" y="4632405"/>
            <a:ext cx="4047908" cy="646331"/>
          </a:xfrm>
          <a:prstGeom prst="rect">
            <a:avLst/>
          </a:prstGeom>
          <a:noFill/>
        </p:spPr>
        <p:txBody>
          <a:bodyPr wrap="square" rtlCol="0">
            <a:spAutoFit/>
          </a:bodyPr>
          <a:lstStyle/>
          <a:p>
            <a:r>
              <a:rPr lang="ru-RU" dirty="0"/>
              <a:t>Возможна выгодная мутация, вероятность </a:t>
            </a:r>
            <a:r>
              <a:rPr lang="en-US" dirty="0">
                <a:latin typeface="Symbol" pitchFamily="2" charset="2"/>
              </a:rPr>
              <a:t>m</a:t>
            </a:r>
            <a:endParaRPr lang="en-FR" dirty="0">
              <a:latin typeface="Symbol" pitchFamily="2" charset="2"/>
            </a:endParaRPr>
          </a:p>
        </p:txBody>
      </p:sp>
      <p:pic>
        <p:nvPicPr>
          <p:cNvPr id="35" name="Picture 34">
            <a:extLst>
              <a:ext uri="{FF2B5EF4-FFF2-40B4-BE49-F238E27FC236}">
                <a16:creationId xmlns:a16="http://schemas.microsoft.com/office/drawing/2014/main" id="{53D8F1A5-FD4F-2443-B388-54438FD2CD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840" y="5446869"/>
            <a:ext cx="2651358" cy="938402"/>
          </a:xfrm>
          <a:prstGeom prst="rect">
            <a:avLst/>
          </a:prstGeom>
        </p:spPr>
      </p:pic>
      <p:sp>
        <p:nvSpPr>
          <p:cNvPr id="36" name="TextBox 35">
            <a:extLst>
              <a:ext uri="{FF2B5EF4-FFF2-40B4-BE49-F238E27FC236}">
                <a16:creationId xmlns:a16="http://schemas.microsoft.com/office/drawing/2014/main" id="{DCDBA136-A07A-C446-BF19-987D9CC810F1}"/>
              </a:ext>
            </a:extLst>
          </p:cNvPr>
          <p:cNvSpPr txBox="1"/>
          <p:nvPr/>
        </p:nvSpPr>
        <p:spPr>
          <a:xfrm>
            <a:off x="3627783" y="5639198"/>
            <a:ext cx="4735449" cy="369332"/>
          </a:xfrm>
          <a:prstGeom prst="rect">
            <a:avLst/>
          </a:prstGeom>
          <a:noFill/>
        </p:spPr>
        <p:txBody>
          <a:bodyPr wrap="square" rtlCol="0">
            <a:spAutoFit/>
          </a:bodyPr>
          <a:lstStyle/>
          <a:p>
            <a:r>
              <a:rPr lang="ru-RU" dirty="0"/>
              <a:t>Пример: Гауссово распределение </a:t>
            </a:r>
            <a:r>
              <a:rPr lang="en-US" dirty="0"/>
              <a:t>s</a:t>
            </a:r>
            <a:endParaRPr lang="en-FR" dirty="0"/>
          </a:p>
        </p:txBody>
      </p:sp>
    </p:spTree>
    <p:extLst>
      <p:ext uri="{BB962C8B-B14F-4D97-AF65-F5344CB8AC3E}">
        <p14:creationId xmlns:p14="http://schemas.microsoft.com/office/powerpoint/2010/main" val="3802394444"/>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dissolve">
                                      <p:cBhvr>
                                        <p:cTn id="23" dur="500"/>
                                        <p:tgtEl>
                                          <p:spTgt spid="2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dissolve">
                                      <p:cBhvr>
                                        <p:cTn id="26" dur="500"/>
                                        <p:tgtEl>
                                          <p:spTgt spid="30"/>
                                        </p:tgtEl>
                                      </p:cBhvr>
                                    </p:animEffect>
                                  </p:childTnLst>
                                </p:cTn>
                              </p:par>
                              <p:par>
                                <p:cTn id="27" presetID="9"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dissolve">
                                      <p:cBhvr>
                                        <p:cTn id="34" dur="500"/>
                                        <p:tgtEl>
                                          <p:spTgt spid="3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30"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C7D3-4DFD-E841-9776-7C0F8B9EF478}"/>
              </a:ext>
            </a:extLst>
          </p:cNvPr>
          <p:cNvSpPr>
            <a:spLocks noGrp="1"/>
          </p:cNvSpPr>
          <p:nvPr>
            <p:ph type="title"/>
          </p:nvPr>
        </p:nvSpPr>
        <p:spPr>
          <a:xfrm>
            <a:off x="1012932" y="-310336"/>
            <a:ext cx="7406374" cy="1143000"/>
          </a:xfrm>
        </p:spPr>
        <p:txBody>
          <a:bodyPr/>
          <a:lstStyle/>
          <a:p>
            <a:r>
              <a:rPr lang="ru-RU" dirty="0"/>
              <a:t>Результаты (выборка 100)  </a:t>
            </a:r>
            <a:endParaRPr lang="en-FR" dirty="0"/>
          </a:p>
        </p:txBody>
      </p:sp>
      <p:sp>
        <p:nvSpPr>
          <p:cNvPr id="16" name="TextBox 15">
            <a:extLst>
              <a:ext uri="{FF2B5EF4-FFF2-40B4-BE49-F238E27FC236}">
                <a16:creationId xmlns:a16="http://schemas.microsoft.com/office/drawing/2014/main" id="{DE56A7DE-6075-1D46-B0BE-12D4FD8DC3D4}"/>
              </a:ext>
            </a:extLst>
          </p:cNvPr>
          <p:cNvSpPr txBox="1"/>
          <p:nvPr/>
        </p:nvSpPr>
        <p:spPr>
          <a:xfrm>
            <a:off x="1129231" y="893976"/>
            <a:ext cx="3961302" cy="369332"/>
          </a:xfrm>
          <a:prstGeom prst="rect">
            <a:avLst/>
          </a:prstGeom>
          <a:noFill/>
        </p:spPr>
        <p:txBody>
          <a:bodyPr wrap="square" rtlCol="0">
            <a:spAutoFit/>
          </a:bodyPr>
          <a:lstStyle/>
          <a:p>
            <a:r>
              <a:rPr lang="en-US" dirty="0"/>
              <a:t>f(0) = 0.2</a:t>
            </a:r>
            <a:r>
              <a:rPr lang="ru-RU" dirty="0"/>
              <a:t>, </a:t>
            </a:r>
            <a:r>
              <a:rPr lang="en-US" dirty="0"/>
              <a:t>N=10</a:t>
            </a:r>
            <a:r>
              <a:rPr lang="en-US" baseline="30000" dirty="0"/>
              <a:t>4</a:t>
            </a:r>
            <a:r>
              <a:rPr lang="en-US" dirty="0"/>
              <a:t>, </a:t>
            </a:r>
            <a:r>
              <a:rPr lang="en-US" dirty="0">
                <a:latin typeface="Symbol" pitchFamily="2" charset="2"/>
              </a:rPr>
              <a:t>m</a:t>
            </a:r>
            <a:r>
              <a:rPr lang="en-US" dirty="0"/>
              <a:t>L=0.05, L=100</a:t>
            </a:r>
            <a:endParaRPr lang="en-FR" dirty="0"/>
          </a:p>
        </p:txBody>
      </p:sp>
      <p:pic>
        <p:nvPicPr>
          <p:cNvPr id="5" name="Picture 4">
            <a:extLst>
              <a:ext uri="{FF2B5EF4-FFF2-40B4-BE49-F238E27FC236}">
                <a16:creationId xmlns:a16="http://schemas.microsoft.com/office/drawing/2014/main" id="{955C63AD-98A9-F847-B213-C83A2CCCE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241" y="1503416"/>
            <a:ext cx="2453181" cy="2520000"/>
          </a:xfrm>
          <a:prstGeom prst="rect">
            <a:avLst/>
          </a:prstGeom>
        </p:spPr>
      </p:pic>
      <p:pic>
        <p:nvPicPr>
          <p:cNvPr id="7" name="Picture 6">
            <a:extLst>
              <a:ext uri="{FF2B5EF4-FFF2-40B4-BE49-F238E27FC236}">
                <a16:creationId xmlns:a16="http://schemas.microsoft.com/office/drawing/2014/main" id="{A277ECCF-2A57-7344-93EC-9705E0501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422" y="1574584"/>
            <a:ext cx="2171781" cy="2520000"/>
          </a:xfrm>
          <a:prstGeom prst="rect">
            <a:avLst/>
          </a:prstGeom>
        </p:spPr>
      </p:pic>
      <p:pic>
        <p:nvPicPr>
          <p:cNvPr id="9" name="Picture 8">
            <a:extLst>
              <a:ext uri="{FF2B5EF4-FFF2-40B4-BE49-F238E27FC236}">
                <a16:creationId xmlns:a16="http://schemas.microsoft.com/office/drawing/2014/main" id="{F8EAB36F-CAB8-C947-9A7A-CA09402EF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203" y="1693952"/>
            <a:ext cx="2356508" cy="2356508"/>
          </a:xfrm>
          <a:prstGeom prst="rect">
            <a:avLst/>
          </a:prstGeom>
        </p:spPr>
      </p:pic>
      <p:pic>
        <p:nvPicPr>
          <p:cNvPr id="11" name="Picture 10">
            <a:extLst>
              <a:ext uri="{FF2B5EF4-FFF2-40B4-BE49-F238E27FC236}">
                <a16:creationId xmlns:a16="http://schemas.microsoft.com/office/drawing/2014/main" id="{247EE011-A381-A14B-AF08-653F44DCD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817" y="3929992"/>
            <a:ext cx="4377302" cy="2520000"/>
          </a:xfrm>
          <a:prstGeom prst="rect">
            <a:avLst/>
          </a:prstGeom>
        </p:spPr>
      </p:pic>
      <p:grpSp>
        <p:nvGrpSpPr>
          <p:cNvPr id="19" name="Group 18">
            <a:extLst>
              <a:ext uri="{FF2B5EF4-FFF2-40B4-BE49-F238E27FC236}">
                <a16:creationId xmlns:a16="http://schemas.microsoft.com/office/drawing/2014/main" id="{67EFB0BC-682C-2845-9F79-973BEB8EA1A1}"/>
              </a:ext>
            </a:extLst>
          </p:cNvPr>
          <p:cNvGrpSpPr/>
          <p:nvPr/>
        </p:nvGrpSpPr>
        <p:grpSpPr>
          <a:xfrm>
            <a:off x="4946203" y="3948280"/>
            <a:ext cx="2405854" cy="2520000"/>
            <a:chOff x="4946203" y="3948280"/>
            <a:chExt cx="2405854" cy="2520000"/>
          </a:xfrm>
        </p:grpSpPr>
        <p:pic>
          <p:nvPicPr>
            <p:cNvPr id="13" name="Picture 12">
              <a:extLst>
                <a:ext uri="{FF2B5EF4-FFF2-40B4-BE49-F238E27FC236}">
                  <a16:creationId xmlns:a16="http://schemas.microsoft.com/office/drawing/2014/main" id="{CC3C187E-A4BB-2B45-B04E-4FE82810C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6203" y="3948280"/>
              <a:ext cx="2405854" cy="2520000"/>
            </a:xfrm>
            <a:prstGeom prst="rect">
              <a:avLst/>
            </a:prstGeom>
          </p:spPr>
        </p:pic>
        <p:cxnSp>
          <p:nvCxnSpPr>
            <p:cNvPr id="18" name="Straight Arrow Connector 17">
              <a:extLst>
                <a:ext uri="{FF2B5EF4-FFF2-40B4-BE49-F238E27FC236}">
                  <a16:creationId xmlns:a16="http://schemas.microsoft.com/office/drawing/2014/main" id="{76D07DA2-6E61-FA4D-BCE1-3DC1D5BF8402}"/>
                </a:ext>
              </a:extLst>
            </p:cNvPr>
            <p:cNvCxnSpPr/>
            <p:nvPr/>
          </p:nvCxnSpPr>
          <p:spPr>
            <a:xfrm flipH="1">
              <a:off x="5907024" y="4498848"/>
              <a:ext cx="10972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1" name="TextBox 20">
            <a:extLst>
              <a:ext uri="{FF2B5EF4-FFF2-40B4-BE49-F238E27FC236}">
                <a16:creationId xmlns:a16="http://schemas.microsoft.com/office/drawing/2014/main" id="{4EF4DDAE-7A5D-6F4C-9EF8-98215D913752}"/>
              </a:ext>
            </a:extLst>
          </p:cNvPr>
          <p:cNvSpPr txBox="1"/>
          <p:nvPr/>
        </p:nvSpPr>
        <p:spPr>
          <a:xfrm>
            <a:off x="5135871" y="1345794"/>
            <a:ext cx="2026517" cy="369332"/>
          </a:xfrm>
          <a:prstGeom prst="rect">
            <a:avLst/>
          </a:prstGeom>
          <a:noFill/>
        </p:spPr>
        <p:txBody>
          <a:bodyPr wrap="none" rtlCol="0">
            <a:spAutoFit/>
          </a:bodyPr>
          <a:lstStyle/>
          <a:p>
            <a:r>
              <a:rPr lang="ru-RU" dirty="0"/>
              <a:t>новые мутации!</a:t>
            </a:r>
            <a:endParaRPr lang="en-FR" dirty="0"/>
          </a:p>
        </p:txBody>
      </p:sp>
    </p:spTree>
    <p:extLst>
      <p:ext uri="{BB962C8B-B14F-4D97-AF65-F5344CB8AC3E}">
        <p14:creationId xmlns:p14="http://schemas.microsoft.com/office/powerpoint/2010/main" val="62229640"/>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C7D3-4DFD-E841-9776-7C0F8B9EF478}"/>
              </a:ext>
            </a:extLst>
          </p:cNvPr>
          <p:cNvSpPr>
            <a:spLocks noGrp="1"/>
          </p:cNvSpPr>
          <p:nvPr>
            <p:ph type="title"/>
          </p:nvPr>
        </p:nvSpPr>
        <p:spPr>
          <a:xfrm>
            <a:off x="427716" y="933248"/>
            <a:ext cx="7406374" cy="1143000"/>
          </a:xfrm>
        </p:spPr>
        <p:txBody>
          <a:bodyPr/>
          <a:lstStyle/>
          <a:p>
            <a:r>
              <a:rPr lang="ru-RU" dirty="0"/>
              <a:t>Ранние времена: отрицательный отбор, </a:t>
            </a:r>
            <a:br>
              <a:rPr lang="ru-RU" dirty="0"/>
            </a:br>
            <a:r>
              <a:rPr lang="ru-RU" dirty="0"/>
              <a:t>мутация не важна</a:t>
            </a:r>
            <a:endParaRPr lang="en-FR" dirty="0"/>
          </a:p>
        </p:txBody>
      </p:sp>
      <p:pic>
        <p:nvPicPr>
          <p:cNvPr id="4" name="Picture 3">
            <a:extLst>
              <a:ext uri="{FF2B5EF4-FFF2-40B4-BE49-F238E27FC236}">
                <a16:creationId xmlns:a16="http://schemas.microsoft.com/office/drawing/2014/main" id="{08E6B5AC-6DA3-614E-BD1C-32A87DDF0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261" y="3374136"/>
            <a:ext cx="1888236" cy="576072"/>
          </a:xfrm>
          <a:prstGeom prst="rect">
            <a:avLst/>
          </a:prstGeom>
        </p:spPr>
      </p:pic>
      <p:pic>
        <p:nvPicPr>
          <p:cNvPr id="8" name="Picture 7">
            <a:extLst>
              <a:ext uri="{FF2B5EF4-FFF2-40B4-BE49-F238E27FC236}">
                <a16:creationId xmlns:a16="http://schemas.microsoft.com/office/drawing/2014/main" id="{BB70B05E-981D-8748-8172-9700EFD06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10" y="2076248"/>
            <a:ext cx="3470876" cy="1352752"/>
          </a:xfrm>
          <a:prstGeom prst="rect">
            <a:avLst/>
          </a:prstGeom>
        </p:spPr>
      </p:pic>
      <p:pic>
        <p:nvPicPr>
          <p:cNvPr id="15" name="Picture 14">
            <a:extLst>
              <a:ext uri="{FF2B5EF4-FFF2-40B4-BE49-F238E27FC236}">
                <a16:creationId xmlns:a16="http://schemas.microsoft.com/office/drawing/2014/main" id="{DB1CC001-D9C9-254F-987F-5614BB357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703" y="460442"/>
            <a:ext cx="1212850" cy="472806"/>
          </a:xfrm>
          <a:prstGeom prst="rect">
            <a:avLst/>
          </a:prstGeom>
        </p:spPr>
      </p:pic>
      <p:pic>
        <p:nvPicPr>
          <p:cNvPr id="20" name="Picture 19">
            <a:extLst>
              <a:ext uri="{FF2B5EF4-FFF2-40B4-BE49-F238E27FC236}">
                <a16:creationId xmlns:a16="http://schemas.microsoft.com/office/drawing/2014/main" id="{9A7D2752-6EBE-7F46-8202-056D2552F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447" y="4333188"/>
            <a:ext cx="1741277" cy="914908"/>
          </a:xfrm>
          <a:prstGeom prst="rect">
            <a:avLst/>
          </a:prstGeom>
        </p:spPr>
      </p:pic>
      <p:pic>
        <p:nvPicPr>
          <p:cNvPr id="24" name="Picture 23">
            <a:extLst>
              <a:ext uri="{FF2B5EF4-FFF2-40B4-BE49-F238E27FC236}">
                <a16:creationId xmlns:a16="http://schemas.microsoft.com/office/drawing/2014/main" id="{CA5861F7-C130-C147-A0BD-A1D0BEE839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5190" y="5437559"/>
            <a:ext cx="580550" cy="387033"/>
          </a:xfrm>
          <a:prstGeom prst="rect">
            <a:avLst/>
          </a:prstGeom>
        </p:spPr>
      </p:pic>
      <p:grpSp>
        <p:nvGrpSpPr>
          <p:cNvPr id="25" name="Group 24">
            <a:extLst>
              <a:ext uri="{FF2B5EF4-FFF2-40B4-BE49-F238E27FC236}">
                <a16:creationId xmlns:a16="http://schemas.microsoft.com/office/drawing/2014/main" id="{27F5C10B-4619-324B-95B8-3F8131B09AB1}"/>
              </a:ext>
            </a:extLst>
          </p:cNvPr>
          <p:cNvGrpSpPr/>
          <p:nvPr/>
        </p:nvGrpSpPr>
        <p:grpSpPr>
          <a:xfrm>
            <a:off x="6631163" y="210788"/>
            <a:ext cx="2405854" cy="2520000"/>
            <a:chOff x="4946203" y="3948280"/>
            <a:chExt cx="2405854" cy="2520000"/>
          </a:xfrm>
        </p:grpSpPr>
        <p:pic>
          <p:nvPicPr>
            <p:cNvPr id="26" name="Picture 25">
              <a:extLst>
                <a:ext uri="{FF2B5EF4-FFF2-40B4-BE49-F238E27FC236}">
                  <a16:creationId xmlns:a16="http://schemas.microsoft.com/office/drawing/2014/main" id="{7B0D6DAB-95B0-854E-9D59-211D7308BC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6203" y="3948280"/>
              <a:ext cx="2405854" cy="2520000"/>
            </a:xfrm>
            <a:prstGeom prst="rect">
              <a:avLst/>
            </a:prstGeom>
          </p:spPr>
        </p:pic>
        <p:cxnSp>
          <p:nvCxnSpPr>
            <p:cNvPr id="27" name="Straight Arrow Connector 26">
              <a:extLst>
                <a:ext uri="{FF2B5EF4-FFF2-40B4-BE49-F238E27FC236}">
                  <a16:creationId xmlns:a16="http://schemas.microsoft.com/office/drawing/2014/main" id="{CB4D9A95-DBF8-0C47-A7BE-0DAE191A494A}"/>
                </a:ext>
              </a:extLst>
            </p:cNvPr>
            <p:cNvCxnSpPr/>
            <p:nvPr/>
          </p:nvCxnSpPr>
          <p:spPr>
            <a:xfrm flipH="1">
              <a:off x="5907024" y="4498848"/>
              <a:ext cx="10972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8" name="Rectangle 27">
            <a:extLst>
              <a:ext uri="{FF2B5EF4-FFF2-40B4-BE49-F238E27FC236}">
                <a16:creationId xmlns:a16="http://schemas.microsoft.com/office/drawing/2014/main" id="{03186C13-A62A-AF44-92B1-812EC2FD7385}"/>
              </a:ext>
            </a:extLst>
          </p:cNvPr>
          <p:cNvSpPr/>
          <p:nvPr/>
        </p:nvSpPr>
        <p:spPr>
          <a:xfrm>
            <a:off x="7289523" y="210788"/>
            <a:ext cx="1569949" cy="2223653"/>
          </a:xfrm>
          <a:prstGeom prst="rect">
            <a:avLst/>
          </a:prstGeom>
          <a:solidFill>
            <a:srgbClr val="92D050">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pic>
        <p:nvPicPr>
          <p:cNvPr id="30" name="Picture 29">
            <a:extLst>
              <a:ext uri="{FF2B5EF4-FFF2-40B4-BE49-F238E27FC236}">
                <a16:creationId xmlns:a16="http://schemas.microsoft.com/office/drawing/2014/main" id="{A6865568-8432-DC4B-B38C-99515B0BF5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08380" y="3089180"/>
            <a:ext cx="3860800" cy="3581400"/>
          </a:xfrm>
          <a:prstGeom prst="rect">
            <a:avLst/>
          </a:prstGeom>
        </p:spPr>
      </p:pic>
      <p:pic>
        <p:nvPicPr>
          <p:cNvPr id="31" name="Picture 30">
            <a:extLst>
              <a:ext uri="{FF2B5EF4-FFF2-40B4-BE49-F238E27FC236}">
                <a16:creationId xmlns:a16="http://schemas.microsoft.com/office/drawing/2014/main" id="{E4E21A77-3F17-A749-961E-F11D2E068F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3593844" y="4447369"/>
            <a:ext cx="2656938" cy="563593"/>
          </a:xfrm>
          <a:prstGeom prst="rect">
            <a:avLst/>
          </a:prstGeom>
        </p:spPr>
      </p:pic>
    </p:spTree>
    <p:extLst>
      <p:ext uri="{BB962C8B-B14F-4D97-AF65-F5344CB8AC3E}">
        <p14:creationId xmlns:p14="http://schemas.microsoft.com/office/powerpoint/2010/main" val="1568438933"/>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par>
                                <p:cTn id="18" presetID="9"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dissolv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dissolve">
                                      <p:cBhvr>
                                        <p:cTn id="3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C7D3-4DFD-E841-9776-7C0F8B9EF478}"/>
              </a:ext>
            </a:extLst>
          </p:cNvPr>
          <p:cNvSpPr>
            <a:spLocks noGrp="1"/>
          </p:cNvSpPr>
          <p:nvPr>
            <p:ph type="title"/>
          </p:nvPr>
        </p:nvSpPr>
        <p:spPr>
          <a:xfrm>
            <a:off x="427716" y="933248"/>
            <a:ext cx="7406374" cy="1143000"/>
          </a:xfrm>
        </p:spPr>
        <p:txBody>
          <a:bodyPr/>
          <a:lstStyle/>
          <a:p>
            <a:r>
              <a:rPr lang="ru-RU" dirty="0"/>
              <a:t>Долгие времена: </a:t>
            </a:r>
            <a:br>
              <a:rPr lang="ru-RU" dirty="0"/>
            </a:br>
            <a:r>
              <a:rPr lang="ru-RU" dirty="0"/>
              <a:t>мутация очень важна</a:t>
            </a:r>
            <a:endParaRPr lang="en-FR" dirty="0"/>
          </a:p>
        </p:txBody>
      </p:sp>
      <p:sp>
        <p:nvSpPr>
          <p:cNvPr id="3" name="TextBox 2">
            <a:extLst>
              <a:ext uri="{FF2B5EF4-FFF2-40B4-BE49-F238E27FC236}">
                <a16:creationId xmlns:a16="http://schemas.microsoft.com/office/drawing/2014/main" id="{E5908A54-177C-7B41-AA97-2CBEAEDF035B}"/>
              </a:ext>
            </a:extLst>
          </p:cNvPr>
          <p:cNvSpPr txBox="1"/>
          <p:nvPr/>
        </p:nvSpPr>
        <p:spPr>
          <a:xfrm>
            <a:off x="233139" y="2551837"/>
            <a:ext cx="7600951" cy="1754326"/>
          </a:xfrm>
          <a:prstGeom prst="rect">
            <a:avLst/>
          </a:prstGeom>
          <a:noFill/>
        </p:spPr>
        <p:txBody>
          <a:bodyPr wrap="square" rtlCol="0">
            <a:spAutoFit/>
          </a:bodyPr>
          <a:lstStyle/>
          <a:p>
            <a:r>
              <a:rPr lang="ru-RU" dirty="0"/>
              <a:t>Бегущая волна за счет новых  клонов на краю</a:t>
            </a:r>
          </a:p>
          <a:p>
            <a:endParaRPr lang="ru-RU" dirty="0"/>
          </a:p>
          <a:p>
            <a:r>
              <a:rPr lang="ru-RU" dirty="0"/>
              <a:t>Большинство локусы мономорфны, 0</a:t>
            </a:r>
            <a:r>
              <a:rPr lang="ru-RU" dirty="0">
                <a:solidFill>
                  <a:srgbClr val="0070C0"/>
                </a:solidFill>
              </a:rPr>
              <a:t> (синее) </a:t>
            </a:r>
            <a:r>
              <a:rPr lang="ru-RU" dirty="0"/>
              <a:t>или 1</a:t>
            </a:r>
            <a:r>
              <a:rPr lang="ru-RU" dirty="0">
                <a:solidFill>
                  <a:srgbClr val="C00000"/>
                </a:solidFill>
              </a:rPr>
              <a:t> </a:t>
            </a:r>
            <a:r>
              <a:rPr lang="ru-RU" dirty="0">
                <a:solidFill>
                  <a:srgbClr val="FFC000"/>
                </a:solidFill>
              </a:rPr>
              <a:t>(желтое)</a:t>
            </a:r>
          </a:p>
          <a:p>
            <a:endParaRPr lang="ru-RU" dirty="0"/>
          </a:p>
          <a:p>
            <a:r>
              <a:rPr lang="ru-RU" dirty="0"/>
              <a:t>Положение мономорфных локусов </a:t>
            </a:r>
            <a:r>
              <a:rPr lang="en-US" dirty="0"/>
              <a:t>1 </a:t>
            </a:r>
            <a:r>
              <a:rPr lang="ru-RU" dirty="0"/>
              <a:t>сильно отличается между реализациями ансамбля (прогонами Монте Карло)</a:t>
            </a:r>
          </a:p>
        </p:txBody>
      </p:sp>
      <p:grpSp>
        <p:nvGrpSpPr>
          <p:cNvPr id="49" name="Group 48">
            <a:extLst>
              <a:ext uri="{FF2B5EF4-FFF2-40B4-BE49-F238E27FC236}">
                <a16:creationId xmlns:a16="http://schemas.microsoft.com/office/drawing/2014/main" id="{5D02B51A-29EB-8C42-924E-4E30401CF17A}"/>
              </a:ext>
            </a:extLst>
          </p:cNvPr>
          <p:cNvGrpSpPr/>
          <p:nvPr/>
        </p:nvGrpSpPr>
        <p:grpSpPr>
          <a:xfrm>
            <a:off x="1700213" y="5122132"/>
            <a:ext cx="5796376" cy="1519452"/>
            <a:chOff x="1700213" y="5122132"/>
            <a:chExt cx="5796376" cy="1519452"/>
          </a:xfrm>
        </p:grpSpPr>
        <p:grpSp>
          <p:nvGrpSpPr>
            <p:cNvPr id="19" name="Group 18">
              <a:extLst>
                <a:ext uri="{FF2B5EF4-FFF2-40B4-BE49-F238E27FC236}">
                  <a16:creationId xmlns:a16="http://schemas.microsoft.com/office/drawing/2014/main" id="{DBCD9410-3D1C-7948-97BC-CAF533B487E2}"/>
                </a:ext>
              </a:extLst>
            </p:cNvPr>
            <p:cNvGrpSpPr/>
            <p:nvPr/>
          </p:nvGrpSpPr>
          <p:grpSpPr>
            <a:xfrm>
              <a:off x="1700213" y="5920191"/>
              <a:ext cx="4043362" cy="4561"/>
              <a:chOff x="1700213" y="5920191"/>
              <a:chExt cx="4043362" cy="4561"/>
            </a:xfrm>
          </p:grpSpPr>
          <p:cxnSp>
            <p:nvCxnSpPr>
              <p:cNvPr id="6" name="Straight Connector 5">
                <a:extLst>
                  <a:ext uri="{FF2B5EF4-FFF2-40B4-BE49-F238E27FC236}">
                    <a16:creationId xmlns:a16="http://schemas.microsoft.com/office/drawing/2014/main" id="{6054AA9A-9D45-4B4A-94B8-3B248B42EF8E}"/>
                  </a:ext>
                </a:extLst>
              </p:cNvPr>
              <p:cNvCxnSpPr/>
              <p:nvPr/>
            </p:nvCxnSpPr>
            <p:spPr>
              <a:xfrm>
                <a:off x="1700213" y="5924752"/>
                <a:ext cx="528637"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625B770-471D-F04A-88DA-92C1628A477F}"/>
                  </a:ext>
                </a:extLst>
              </p:cNvPr>
              <p:cNvCxnSpPr/>
              <p:nvPr/>
            </p:nvCxnSpPr>
            <p:spPr>
              <a:xfrm>
                <a:off x="2228850" y="5924752"/>
                <a:ext cx="528637"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371F020-6DF7-0F40-8208-2C138A51CB7E}"/>
                  </a:ext>
                </a:extLst>
              </p:cNvPr>
              <p:cNvCxnSpPr>
                <a:cxnSpLocks/>
              </p:cNvCxnSpPr>
              <p:nvPr/>
            </p:nvCxnSpPr>
            <p:spPr>
              <a:xfrm>
                <a:off x="2757487" y="5924752"/>
                <a:ext cx="942976"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3D4D0CE-68B9-8B47-81CA-91D1A9B2DB08}"/>
                  </a:ext>
                </a:extLst>
              </p:cNvPr>
              <p:cNvCxnSpPr>
                <a:cxnSpLocks/>
              </p:cNvCxnSpPr>
              <p:nvPr/>
            </p:nvCxnSpPr>
            <p:spPr>
              <a:xfrm>
                <a:off x="3700463" y="5924752"/>
                <a:ext cx="385762"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750D41B-A599-164C-8495-AB1C1CAC8FF7}"/>
                  </a:ext>
                </a:extLst>
              </p:cNvPr>
              <p:cNvCxnSpPr>
                <a:cxnSpLocks/>
              </p:cNvCxnSpPr>
              <p:nvPr/>
            </p:nvCxnSpPr>
            <p:spPr>
              <a:xfrm>
                <a:off x="4086225" y="5920191"/>
                <a:ext cx="742950" cy="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A9FBF81-D370-8247-ACE6-DD2A4BB30377}"/>
                  </a:ext>
                </a:extLst>
              </p:cNvPr>
              <p:cNvCxnSpPr>
                <a:cxnSpLocks/>
              </p:cNvCxnSpPr>
              <p:nvPr/>
            </p:nvCxnSpPr>
            <p:spPr>
              <a:xfrm>
                <a:off x="4829175" y="5920191"/>
                <a:ext cx="9144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E58BB799-9125-8E4B-9E05-7EDF99C1A610}"/>
                </a:ext>
              </a:extLst>
            </p:cNvPr>
            <p:cNvGrpSpPr/>
            <p:nvPr/>
          </p:nvGrpSpPr>
          <p:grpSpPr>
            <a:xfrm>
              <a:off x="1750219" y="6191956"/>
              <a:ext cx="4043362" cy="4561"/>
              <a:chOff x="1771650" y="6058303"/>
              <a:chExt cx="4043362" cy="4561"/>
            </a:xfrm>
          </p:grpSpPr>
          <p:cxnSp>
            <p:nvCxnSpPr>
              <p:cNvPr id="21" name="Straight Connector 20">
                <a:extLst>
                  <a:ext uri="{FF2B5EF4-FFF2-40B4-BE49-F238E27FC236}">
                    <a16:creationId xmlns:a16="http://schemas.microsoft.com/office/drawing/2014/main" id="{12F122D1-F6F3-1A48-ADAE-FFF19B59FFF1}"/>
                  </a:ext>
                </a:extLst>
              </p:cNvPr>
              <p:cNvCxnSpPr/>
              <p:nvPr/>
            </p:nvCxnSpPr>
            <p:spPr>
              <a:xfrm>
                <a:off x="5286375" y="6058303"/>
                <a:ext cx="528637"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9B6D3CF-564F-D947-AD4B-AB4F72C8DD44}"/>
                  </a:ext>
                </a:extLst>
              </p:cNvPr>
              <p:cNvCxnSpPr/>
              <p:nvPr/>
            </p:nvCxnSpPr>
            <p:spPr>
              <a:xfrm>
                <a:off x="1771650" y="6062864"/>
                <a:ext cx="528637"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79F3662-A9F2-A345-8C59-4454F8FEB7C9}"/>
                  </a:ext>
                </a:extLst>
              </p:cNvPr>
              <p:cNvCxnSpPr>
                <a:cxnSpLocks/>
              </p:cNvCxnSpPr>
              <p:nvPr/>
            </p:nvCxnSpPr>
            <p:spPr>
              <a:xfrm>
                <a:off x="2300287" y="6062864"/>
                <a:ext cx="942976"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2E2CCFD-FE5E-C148-AFDD-4AA64FFA794C}"/>
                  </a:ext>
                </a:extLst>
              </p:cNvPr>
              <p:cNvCxnSpPr>
                <a:cxnSpLocks/>
              </p:cNvCxnSpPr>
              <p:nvPr/>
            </p:nvCxnSpPr>
            <p:spPr>
              <a:xfrm>
                <a:off x="3243263" y="6062864"/>
                <a:ext cx="385762"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776D6C1-6AD2-4047-BD4F-DB14B6AC2CBF}"/>
                  </a:ext>
                </a:extLst>
              </p:cNvPr>
              <p:cNvCxnSpPr>
                <a:cxnSpLocks/>
              </p:cNvCxnSpPr>
              <p:nvPr/>
            </p:nvCxnSpPr>
            <p:spPr>
              <a:xfrm>
                <a:off x="3629025" y="6058303"/>
                <a:ext cx="742950" cy="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2F14BF9-2720-6C45-96F2-D359AFDD049C}"/>
                  </a:ext>
                </a:extLst>
              </p:cNvPr>
              <p:cNvCxnSpPr>
                <a:cxnSpLocks/>
              </p:cNvCxnSpPr>
              <p:nvPr/>
            </p:nvCxnSpPr>
            <p:spPr>
              <a:xfrm>
                <a:off x="4371975" y="6058303"/>
                <a:ext cx="9144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8515BD89-6022-0440-B0A9-462D090B9F15}"/>
                </a:ext>
              </a:extLst>
            </p:cNvPr>
            <p:cNvGrpSpPr/>
            <p:nvPr/>
          </p:nvGrpSpPr>
          <p:grpSpPr>
            <a:xfrm>
              <a:off x="1700213" y="6472641"/>
              <a:ext cx="4043362" cy="4561"/>
              <a:chOff x="1814513" y="6244041"/>
              <a:chExt cx="4043362" cy="4561"/>
            </a:xfrm>
          </p:grpSpPr>
          <p:cxnSp>
            <p:nvCxnSpPr>
              <p:cNvPr id="28" name="Straight Connector 27">
                <a:extLst>
                  <a:ext uri="{FF2B5EF4-FFF2-40B4-BE49-F238E27FC236}">
                    <a16:creationId xmlns:a16="http://schemas.microsoft.com/office/drawing/2014/main" id="{770DD895-4F07-774D-8647-674D284226CC}"/>
                  </a:ext>
                </a:extLst>
              </p:cNvPr>
              <p:cNvCxnSpPr/>
              <p:nvPr/>
            </p:nvCxnSpPr>
            <p:spPr>
              <a:xfrm>
                <a:off x="1814513" y="6248602"/>
                <a:ext cx="528637"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DA11961-6838-2443-8326-F605ADE95756}"/>
                  </a:ext>
                </a:extLst>
              </p:cNvPr>
              <p:cNvCxnSpPr/>
              <p:nvPr/>
            </p:nvCxnSpPr>
            <p:spPr>
              <a:xfrm>
                <a:off x="2343150" y="6248602"/>
                <a:ext cx="528637"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318790D-BF49-F243-B721-8EEF5C6BBFE0}"/>
                  </a:ext>
                </a:extLst>
              </p:cNvPr>
              <p:cNvCxnSpPr>
                <a:cxnSpLocks/>
              </p:cNvCxnSpPr>
              <p:nvPr/>
            </p:nvCxnSpPr>
            <p:spPr>
              <a:xfrm>
                <a:off x="2871787" y="6248602"/>
                <a:ext cx="942976"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555567-9420-9549-ADF0-4E547D67AAB5}"/>
                  </a:ext>
                </a:extLst>
              </p:cNvPr>
              <p:cNvCxnSpPr>
                <a:cxnSpLocks/>
              </p:cNvCxnSpPr>
              <p:nvPr/>
            </p:nvCxnSpPr>
            <p:spPr>
              <a:xfrm>
                <a:off x="3814763" y="6248602"/>
                <a:ext cx="385762"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B8B2705-C4E8-4F43-8918-1A778C81E73B}"/>
                  </a:ext>
                </a:extLst>
              </p:cNvPr>
              <p:cNvCxnSpPr>
                <a:cxnSpLocks/>
              </p:cNvCxnSpPr>
              <p:nvPr/>
            </p:nvCxnSpPr>
            <p:spPr>
              <a:xfrm>
                <a:off x="4200525" y="6244041"/>
                <a:ext cx="742950" cy="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3FCE3AA-5564-D449-A928-E3EE7F40431E}"/>
                  </a:ext>
                </a:extLst>
              </p:cNvPr>
              <p:cNvCxnSpPr>
                <a:cxnSpLocks/>
              </p:cNvCxnSpPr>
              <p:nvPr/>
            </p:nvCxnSpPr>
            <p:spPr>
              <a:xfrm>
                <a:off x="4943475" y="6244041"/>
                <a:ext cx="9144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593500E0-F14B-4041-AAB4-EBAA6AAB2B20}"/>
                </a:ext>
              </a:extLst>
            </p:cNvPr>
            <p:cNvSpPr txBox="1"/>
            <p:nvPr/>
          </p:nvSpPr>
          <p:spPr>
            <a:xfrm>
              <a:off x="6292093" y="5735525"/>
              <a:ext cx="1194558" cy="369332"/>
            </a:xfrm>
            <a:prstGeom prst="rect">
              <a:avLst/>
            </a:prstGeom>
            <a:noFill/>
          </p:spPr>
          <p:txBody>
            <a:bodyPr wrap="none" rtlCol="0">
              <a:spAutoFit/>
            </a:bodyPr>
            <a:lstStyle/>
            <a:p>
              <a:r>
                <a:rPr lang="ru-RU" dirty="0"/>
                <a:t>прогон 1</a:t>
              </a:r>
              <a:endParaRPr lang="en-FR" dirty="0"/>
            </a:p>
          </p:txBody>
        </p:sp>
        <p:sp>
          <p:nvSpPr>
            <p:cNvPr id="36" name="TextBox 35">
              <a:extLst>
                <a:ext uri="{FF2B5EF4-FFF2-40B4-BE49-F238E27FC236}">
                  <a16:creationId xmlns:a16="http://schemas.microsoft.com/office/drawing/2014/main" id="{989E1EA9-736C-F74C-9891-04B5A79B64B6}"/>
                </a:ext>
              </a:extLst>
            </p:cNvPr>
            <p:cNvSpPr txBox="1"/>
            <p:nvPr/>
          </p:nvSpPr>
          <p:spPr>
            <a:xfrm>
              <a:off x="6302031" y="5961063"/>
              <a:ext cx="1194558" cy="369332"/>
            </a:xfrm>
            <a:prstGeom prst="rect">
              <a:avLst/>
            </a:prstGeom>
            <a:noFill/>
          </p:spPr>
          <p:txBody>
            <a:bodyPr wrap="none" rtlCol="0">
              <a:spAutoFit/>
            </a:bodyPr>
            <a:lstStyle/>
            <a:p>
              <a:r>
                <a:rPr lang="ru-RU" dirty="0"/>
                <a:t>прогон 2</a:t>
              </a:r>
              <a:endParaRPr lang="en-FR" dirty="0"/>
            </a:p>
          </p:txBody>
        </p:sp>
        <p:sp>
          <p:nvSpPr>
            <p:cNvPr id="37" name="TextBox 36">
              <a:extLst>
                <a:ext uri="{FF2B5EF4-FFF2-40B4-BE49-F238E27FC236}">
                  <a16:creationId xmlns:a16="http://schemas.microsoft.com/office/drawing/2014/main" id="{B13ADFC4-4249-D54D-9833-7F3D5EBD44BD}"/>
                </a:ext>
              </a:extLst>
            </p:cNvPr>
            <p:cNvSpPr txBox="1"/>
            <p:nvPr/>
          </p:nvSpPr>
          <p:spPr>
            <a:xfrm>
              <a:off x="6289295" y="6215100"/>
              <a:ext cx="1194558" cy="369332"/>
            </a:xfrm>
            <a:prstGeom prst="rect">
              <a:avLst/>
            </a:prstGeom>
            <a:noFill/>
          </p:spPr>
          <p:txBody>
            <a:bodyPr wrap="none" rtlCol="0">
              <a:spAutoFit/>
            </a:bodyPr>
            <a:lstStyle/>
            <a:p>
              <a:r>
                <a:rPr lang="ru-RU" dirty="0"/>
                <a:t>прогон 3</a:t>
              </a:r>
              <a:endParaRPr lang="en-FR" dirty="0"/>
            </a:p>
          </p:txBody>
        </p:sp>
        <p:cxnSp>
          <p:nvCxnSpPr>
            <p:cNvPr id="39" name="Straight Connector 38">
              <a:extLst>
                <a:ext uri="{FF2B5EF4-FFF2-40B4-BE49-F238E27FC236}">
                  <a16:creationId xmlns:a16="http://schemas.microsoft.com/office/drawing/2014/main" id="{891222C1-F7D6-E143-AE7B-0C5B00E0525D}"/>
                </a:ext>
              </a:extLst>
            </p:cNvPr>
            <p:cNvCxnSpPr/>
            <p:nvPr/>
          </p:nvCxnSpPr>
          <p:spPr>
            <a:xfrm>
              <a:off x="2493168" y="5629277"/>
              <a:ext cx="0" cy="101230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86409EB-4DB4-834E-BB20-905877084F2B}"/>
                </a:ext>
              </a:extLst>
            </p:cNvPr>
            <p:cNvCxnSpPr/>
            <p:nvPr/>
          </p:nvCxnSpPr>
          <p:spPr>
            <a:xfrm>
              <a:off x="4457700" y="5598703"/>
              <a:ext cx="0" cy="1012307"/>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7929C5B9-F052-3F43-AA74-322608EE1EDA}"/>
                </a:ext>
              </a:extLst>
            </p:cNvPr>
            <p:cNvSpPr txBox="1"/>
            <p:nvPr/>
          </p:nvSpPr>
          <p:spPr>
            <a:xfrm>
              <a:off x="2278856" y="5137160"/>
              <a:ext cx="601447" cy="369332"/>
            </a:xfrm>
            <a:prstGeom prst="rect">
              <a:avLst/>
            </a:prstGeom>
            <a:noFill/>
          </p:spPr>
          <p:txBody>
            <a:bodyPr wrap="none" rtlCol="0">
              <a:spAutoFit/>
            </a:bodyPr>
            <a:lstStyle/>
            <a:p>
              <a:r>
                <a:rPr lang="en-US" dirty="0">
                  <a:solidFill>
                    <a:srgbClr val="0070C0"/>
                  </a:solidFill>
                </a:rPr>
                <a:t>f(s</a:t>
              </a:r>
              <a:r>
                <a:rPr lang="en-US" baseline="-25000" dirty="0">
                  <a:solidFill>
                    <a:srgbClr val="0070C0"/>
                  </a:solidFill>
                </a:rPr>
                <a:t>1</a:t>
              </a:r>
              <a:r>
                <a:rPr lang="en-US" dirty="0">
                  <a:solidFill>
                    <a:srgbClr val="0070C0"/>
                  </a:solidFill>
                </a:rPr>
                <a:t>)</a:t>
              </a:r>
              <a:endParaRPr lang="en-FR" dirty="0">
                <a:solidFill>
                  <a:srgbClr val="0070C0"/>
                </a:solidFill>
              </a:endParaRPr>
            </a:p>
          </p:txBody>
        </p:sp>
        <p:sp>
          <p:nvSpPr>
            <p:cNvPr id="42" name="TextBox 41">
              <a:extLst>
                <a:ext uri="{FF2B5EF4-FFF2-40B4-BE49-F238E27FC236}">
                  <a16:creationId xmlns:a16="http://schemas.microsoft.com/office/drawing/2014/main" id="{29332048-BA4F-8B49-9C2B-92D759E2AE75}"/>
                </a:ext>
              </a:extLst>
            </p:cNvPr>
            <p:cNvSpPr txBox="1"/>
            <p:nvPr/>
          </p:nvSpPr>
          <p:spPr>
            <a:xfrm>
              <a:off x="4130903" y="5122132"/>
              <a:ext cx="601447" cy="369332"/>
            </a:xfrm>
            <a:prstGeom prst="rect">
              <a:avLst/>
            </a:prstGeom>
            <a:noFill/>
          </p:spPr>
          <p:txBody>
            <a:bodyPr wrap="none" rtlCol="0">
              <a:spAutoFit/>
            </a:bodyPr>
            <a:lstStyle/>
            <a:p>
              <a:r>
                <a:rPr lang="en-US" dirty="0">
                  <a:solidFill>
                    <a:srgbClr val="0070C0"/>
                  </a:solidFill>
                </a:rPr>
                <a:t>f(s</a:t>
              </a:r>
              <a:r>
                <a:rPr lang="en-US" baseline="-25000" dirty="0">
                  <a:solidFill>
                    <a:srgbClr val="0070C0"/>
                  </a:solidFill>
                </a:rPr>
                <a:t>2</a:t>
              </a:r>
              <a:r>
                <a:rPr lang="en-US" dirty="0">
                  <a:solidFill>
                    <a:srgbClr val="0070C0"/>
                  </a:solidFill>
                </a:rPr>
                <a:t>)</a:t>
              </a:r>
              <a:endParaRPr lang="en-FR" dirty="0">
                <a:solidFill>
                  <a:srgbClr val="0070C0"/>
                </a:solidFill>
              </a:endParaRPr>
            </a:p>
          </p:txBody>
        </p:sp>
      </p:grpSp>
      <p:pic>
        <p:nvPicPr>
          <p:cNvPr id="44" name="Picture 43">
            <a:extLst>
              <a:ext uri="{FF2B5EF4-FFF2-40B4-BE49-F238E27FC236}">
                <a16:creationId xmlns:a16="http://schemas.microsoft.com/office/drawing/2014/main" id="{93CB37C3-CE29-A948-BD8F-DAA06EC04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16" y="4419597"/>
            <a:ext cx="914400" cy="551145"/>
          </a:xfrm>
          <a:prstGeom prst="rect">
            <a:avLst/>
          </a:prstGeom>
        </p:spPr>
      </p:pic>
      <p:grpSp>
        <p:nvGrpSpPr>
          <p:cNvPr id="45" name="Group 44">
            <a:extLst>
              <a:ext uri="{FF2B5EF4-FFF2-40B4-BE49-F238E27FC236}">
                <a16:creationId xmlns:a16="http://schemas.microsoft.com/office/drawing/2014/main" id="{85AA5FCD-2F37-4A43-B5AD-12C5C05C79E1}"/>
              </a:ext>
            </a:extLst>
          </p:cNvPr>
          <p:cNvGrpSpPr/>
          <p:nvPr/>
        </p:nvGrpSpPr>
        <p:grpSpPr>
          <a:xfrm>
            <a:off x="6505007" y="190935"/>
            <a:ext cx="2405854" cy="2520000"/>
            <a:chOff x="4946203" y="3948280"/>
            <a:chExt cx="2405854" cy="2520000"/>
          </a:xfrm>
        </p:grpSpPr>
        <p:pic>
          <p:nvPicPr>
            <p:cNvPr id="46" name="Picture 45">
              <a:extLst>
                <a:ext uri="{FF2B5EF4-FFF2-40B4-BE49-F238E27FC236}">
                  <a16:creationId xmlns:a16="http://schemas.microsoft.com/office/drawing/2014/main" id="{73DE3C1E-2401-4045-B626-6BD246BFA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203" y="3948280"/>
              <a:ext cx="2405854" cy="2520000"/>
            </a:xfrm>
            <a:prstGeom prst="rect">
              <a:avLst/>
            </a:prstGeom>
          </p:spPr>
        </p:pic>
        <p:cxnSp>
          <p:nvCxnSpPr>
            <p:cNvPr id="47" name="Straight Arrow Connector 46">
              <a:extLst>
                <a:ext uri="{FF2B5EF4-FFF2-40B4-BE49-F238E27FC236}">
                  <a16:creationId xmlns:a16="http://schemas.microsoft.com/office/drawing/2014/main" id="{2A32FA9E-E503-6844-BD18-F4CCB8513B95}"/>
                </a:ext>
              </a:extLst>
            </p:cNvPr>
            <p:cNvCxnSpPr/>
            <p:nvPr/>
          </p:nvCxnSpPr>
          <p:spPr>
            <a:xfrm flipH="1">
              <a:off x="5907024" y="4498848"/>
              <a:ext cx="10972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8" name="Rectangle 47">
            <a:extLst>
              <a:ext uri="{FF2B5EF4-FFF2-40B4-BE49-F238E27FC236}">
                <a16:creationId xmlns:a16="http://schemas.microsoft.com/office/drawing/2014/main" id="{821C3B7E-0D28-6148-A48C-7B366B1EBC32}"/>
              </a:ext>
            </a:extLst>
          </p:cNvPr>
          <p:cNvSpPr/>
          <p:nvPr/>
        </p:nvSpPr>
        <p:spPr>
          <a:xfrm>
            <a:off x="6857998" y="190935"/>
            <a:ext cx="271464" cy="2223653"/>
          </a:xfrm>
          <a:prstGeom prst="rect">
            <a:avLst/>
          </a:prstGeom>
          <a:solidFill>
            <a:srgbClr val="92D050">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1" name="TextBox 50">
            <a:extLst>
              <a:ext uri="{FF2B5EF4-FFF2-40B4-BE49-F238E27FC236}">
                <a16:creationId xmlns:a16="http://schemas.microsoft.com/office/drawing/2014/main" id="{B281927A-E336-1547-B6D4-3E19E07AE0CE}"/>
              </a:ext>
            </a:extLst>
          </p:cNvPr>
          <p:cNvSpPr txBox="1"/>
          <p:nvPr/>
        </p:nvSpPr>
        <p:spPr>
          <a:xfrm>
            <a:off x="1536297" y="4510504"/>
            <a:ext cx="5947556" cy="369332"/>
          </a:xfrm>
          <a:prstGeom prst="rect">
            <a:avLst/>
          </a:prstGeom>
          <a:noFill/>
        </p:spPr>
        <p:txBody>
          <a:bodyPr wrap="square">
            <a:spAutoFit/>
          </a:bodyPr>
          <a:lstStyle/>
          <a:p>
            <a:r>
              <a:rPr lang="ru-RU" dirty="0"/>
              <a:t>в основном определятся долей мономорфных 1</a:t>
            </a:r>
            <a:endParaRPr lang="en-FR" dirty="0"/>
          </a:p>
        </p:txBody>
      </p:sp>
      <p:pic>
        <p:nvPicPr>
          <p:cNvPr id="5" name="Picture 4">
            <a:extLst>
              <a:ext uri="{FF2B5EF4-FFF2-40B4-BE49-F238E27FC236}">
                <a16:creationId xmlns:a16="http://schemas.microsoft.com/office/drawing/2014/main" id="{E9B5F612-F575-F247-82EB-0B6D2BEEA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175" y="997731"/>
            <a:ext cx="1268400" cy="475650"/>
          </a:xfrm>
          <a:prstGeom prst="rect">
            <a:avLst/>
          </a:prstGeom>
        </p:spPr>
      </p:pic>
    </p:spTree>
    <p:extLst>
      <p:ext uri="{BB962C8B-B14F-4D97-AF65-F5344CB8AC3E}">
        <p14:creationId xmlns:p14="http://schemas.microsoft.com/office/powerpoint/2010/main" val="3492315945"/>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dissolve">
                                      <p:cBhvr>
                                        <p:cTn id="22" dur="500"/>
                                        <p:tgtEl>
                                          <p:spTgt spid="4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dissolv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dissolve">
                                      <p:cBhvr>
                                        <p:cTn id="3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C7D3-4DFD-E841-9776-7C0F8B9EF478}"/>
              </a:ext>
            </a:extLst>
          </p:cNvPr>
          <p:cNvSpPr>
            <a:spLocks noGrp="1"/>
          </p:cNvSpPr>
          <p:nvPr>
            <p:ph type="title"/>
          </p:nvPr>
        </p:nvSpPr>
        <p:spPr>
          <a:xfrm>
            <a:off x="427716" y="0"/>
            <a:ext cx="7406374" cy="1143000"/>
          </a:xfrm>
        </p:spPr>
        <p:txBody>
          <a:bodyPr/>
          <a:lstStyle/>
          <a:p>
            <a:r>
              <a:rPr lang="ru-RU" dirty="0"/>
              <a:t>Аналитический подход</a:t>
            </a:r>
            <a:endParaRPr lang="en-FR" dirty="0"/>
          </a:p>
        </p:txBody>
      </p:sp>
      <p:grpSp>
        <p:nvGrpSpPr>
          <p:cNvPr id="45" name="Group 44">
            <a:extLst>
              <a:ext uri="{FF2B5EF4-FFF2-40B4-BE49-F238E27FC236}">
                <a16:creationId xmlns:a16="http://schemas.microsoft.com/office/drawing/2014/main" id="{85AA5FCD-2F37-4A43-B5AD-12C5C05C79E1}"/>
              </a:ext>
            </a:extLst>
          </p:cNvPr>
          <p:cNvGrpSpPr/>
          <p:nvPr/>
        </p:nvGrpSpPr>
        <p:grpSpPr>
          <a:xfrm>
            <a:off x="6505007" y="190935"/>
            <a:ext cx="2405854" cy="2520000"/>
            <a:chOff x="4946203" y="3948280"/>
            <a:chExt cx="2405854" cy="2520000"/>
          </a:xfrm>
        </p:grpSpPr>
        <p:pic>
          <p:nvPicPr>
            <p:cNvPr id="46" name="Picture 45">
              <a:extLst>
                <a:ext uri="{FF2B5EF4-FFF2-40B4-BE49-F238E27FC236}">
                  <a16:creationId xmlns:a16="http://schemas.microsoft.com/office/drawing/2014/main" id="{73DE3C1E-2401-4045-B626-6BD246BFA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203" y="3948280"/>
              <a:ext cx="2405854" cy="2520000"/>
            </a:xfrm>
            <a:prstGeom prst="rect">
              <a:avLst/>
            </a:prstGeom>
          </p:spPr>
        </p:pic>
        <p:cxnSp>
          <p:nvCxnSpPr>
            <p:cNvPr id="47" name="Straight Arrow Connector 46">
              <a:extLst>
                <a:ext uri="{FF2B5EF4-FFF2-40B4-BE49-F238E27FC236}">
                  <a16:creationId xmlns:a16="http://schemas.microsoft.com/office/drawing/2014/main" id="{2A32FA9E-E503-6844-BD18-F4CCB8513B95}"/>
                </a:ext>
              </a:extLst>
            </p:cNvPr>
            <p:cNvCxnSpPr/>
            <p:nvPr/>
          </p:nvCxnSpPr>
          <p:spPr>
            <a:xfrm flipH="1">
              <a:off x="5907024" y="4498848"/>
              <a:ext cx="10972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8" name="Rectangle 47">
            <a:extLst>
              <a:ext uri="{FF2B5EF4-FFF2-40B4-BE49-F238E27FC236}">
                <a16:creationId xmlns:a16="http://schemas.microsoft.com/office/drawing/2014/main" id="{821C3B7E-0D28-6148-A48C-7B366B1EBC32}"/>
              </a:ext>
            </a:extLst>
          </p:cNvPr>
          <p:cNvSpPr/>
          <p:nvPr/>
        </p:nvSpPr>
        <p:spPr>
          <a:xfrm>
            <a:off x="6857998" y="190935"/>
            <a:ext cx="271464" cy="2223653"/>
          </a:xfrm>
          <a:prstGeom prst="rect">
            <a:avLst/>
          </a:prstGeom>
          <a:solidFill>
            <a:srgbClr val="92D050">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pic>
        <p:nvPicPr>
          <p:cNvPr id="53" name="Picture 52">
            <a:extLst>
              <a:ext uri="{FF2B5EF4-FFF2-40B4-BE49-F238E27FC236}">
                <a16:creationId xmlns:a16="http://schemas.microsoft.com/office/drawing/2014/main" id="{C8E1051F-2001-4342-AD49-67B3F8C40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146" y="1317541"/>
            <a:ext cx="1117600" cy="419100"/>
          </a:xfrm>
          <a:prstGeom prst="rect">
            <a:avLst/>
          </a:prstGeom>
        </p:spPr>
      </p:pic>
      <p:pic>
        <p:nvPicPr>
          <p:cNvPr id="55" name="Picture 54">
            <a:extLst>
              <a:ext uri="{FF2B5EF4-FFF2-40B4-BE49-F238E27FC236}">
                <a16:creationId xmlns:a16="http://schemas.microsoft.com/office/drawing/2014/main" id="{6084CBBF-CFB5-F546-A8E0-4B0C76299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845" y="3432143"/>
            <a:ext cx="1017234" cy="379307"/>
          </a:xfrm>
          <a:prstGeom prst="rect">
            <a:avLst/>
          </a:prstGeom>
        </p:spPr>
      </p:pic>
      <p:pic>
        <p:nvPicPr>
          <p:cNvPr id="57" name="Picture 56">
            <a:extLst>
              <a:ext uri="{FF2B5EF4-FFF2-40B4-BE49-F238E27FC236}">
                <a16:creationId xmlns:a16="http://schemas.microsoft.com/office/drawing/2014/main" id="{0E847F6B-4237-D74C-B501-50EFB10FC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8335" y="3047909"/>
            <a:ext cx="3521614" cy="1025525"/>
          </a:xfrm>
          <a:prstGeom prst="rect">
            <a:avLst/>
          </a:prstGeom>
        </p:spPr>
      </p:pic>
      <p:pic>
        <p:nvPicPr>
          <p:cNvPr id="59" name="Picture 58">
            <a:extLst>
              <a:ext uri="{FF2B5EF4-FFF2-40B4-BE49-F238E27FC236}">
                <a16:creationId xmlns:a16="http://schemas.microsoft.com/office/drawing/2014/main" id="{5EB1C302-7945-1645-810E-B7922F9B59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279" y="5278686"/>
            <a:ext cx="2927970" cy="631825"/>
          </a:xfrm>
          <a:prstGeom prst="rect">
            <a:avLst/>
          </a:prstGeom>
        </p:spPr>
      </p:pic>
      <p:pic>
        <p:nvPicPr>
          <p:cNvPr id="60" name="Picture 59">
            <a:extLst>
              <a:ext uri="{FF2B5EF4-FFF2-40B4-BE49-F238E27FC236}">
                <a16:creationId xmlns:a16="http://schemas.microsoft.com/office/drawing/2014/main" id="{614615B1-254D-C746-8FDA-B278E37CAD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697" y="4472591"/>
            <a:ext cx="1741277" cy="914908"/>
          </a:xfrm>
          <a:prstGeom prst="rect">
            <a:avLst/>
          </a:prstGeom>
        </p:spPr>
      </p:pic>
      <p:grpSp>
        <p:nvGrpSpPr>
          <p:cNvPr id="80" name="Group 79">
            <a:extLst>
              <a:ext uri="{FF2B5EF4-FFF2-40B4-BE49-F238E27FC236}">
                <a16:creationId xmlns:a16="http://schemas.microsoft.com/office/drawing/2014/main" id="{AAAB6414-49FD-C043-8B47-8A59F39CBD37}"/>
              </a:ext>
            </a:extLst>
          </p:cNvPr>
          <p:cNvGrpSpPr/>
          <p:nvPr/>
        </p:nvGrpSpPr>
        <p:grpSpPr>
          <a:xfrm>
            <a:off x="3002623" y="1196929"/>
            <a:ext cx="1887645" cy="1345807"/>
            <a:chOff x="3002623" y="1196929"/>
            <a:chExt cx="1887645" cy="1345807"/>
          </a:xfrm>
        </p:grpSpPr>
        <p:grpSp>
          <p:nvGrpSpPr>
            <p:cNvPr id="72" name="Group 71">
              <a:extLst>
                <a:ext uri="{FF2B5EF4-FFF2-40B4-BE49-F238E27FC236}">
                  <a16:creationId xmlns:a16="http://schemas.microsoft.com/office/drawing/2014/main" id="{6D369386-2A82-EF42-8E13-A705EE9C1B39}"/>
                </a:ext>
              </a:extLst>
            </p:cNvPr>
            <p:cNvGrpSpPr/>
            <p:nvPr/>
          </p:nvGrpSpPr>
          <p:grpSpPr>
            <a:xfrm>
              <a:off x="3002623" y="1196929"/>
              <a:ext cx="1887645" cy="1242116"/>
              <a:chOff x="3886201" y="2509294"/>
              <a:chExt cx="1887645" cy="1242116"/>
            </a:xfrm>
          </p:grpSpPr>
          <p:cxnSp>
            <p:nvCxnSpPr>
              <p:cNvPr id="65" name="Straight Connector 64">
                <a:extLst>
                  <a:ext uri="{FF2B5EF4-FFF2-40B4-BE49-F238E27FC236}">
                    <a16:creationId xmlns:a16="http://schemas.microsoft.com/office/drawing/2014/main" id="{91CC7E90-7D0B-DB4A-877D-4CDB0F855B25}"/>
                  </a:ext>
                </a:extLst>
              </p:cNvPr>
              <p:cNvCxnSpPr/>
              <p:nvPr/>
            </p:nvCxnSpPr>
            <p:spPr>
              <a:xfrm>
                <a:off x="3886201" y="3407819"/>
                <a:ext cx="887640"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509F0C8-EBAB-7C4F-8972-12EB6E27DC81}"/>
                  </a:ext>
                </a:extLst>
              </p:cNvPr>
              <p:cNvCxnSpPr/>
              <p:nvPr/>
            </p:nvCxnSpPr>
            <p:spPr>
              <a:xfrm>
                <a:off x="4886206" y="3407819"/>
                <a:ext cx="88764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67" name="Circular Arrow 66">
                <a:extLst>
                  <a:ext uri="{FF2B5EF4-FFF2-40B4-BE49-F238E27FC236}">
                    <a16:creationId xmlns:a16="http://schemas.microsoft.com/office/drawing/2014/main" id="{C0D650D6-E18F-644F-889E-F60873CC3BC7}"/>
                  </a:ext>
                </a:extLst>
              </p:cNvPr>
              <p:cNvSpPr/>
              <p:nvPr/>
            </p:nvSpPr>
            <p:spPr>
              <a:xfrm>
                <a:off x="4475333" y="2937023"/>
                <a:ext cx="758026" cy="814387"/>
              </a:xfrm>
              <a:prstGeom prst="circularArrow">
                <a:avLst>
                  <a:gd name="adj1" fmla="val 12500"/>
                  <a:gd name="adj2" fmla="val 1135579"/>
                  <a:gd name="adj3" fmla="val 20457681"/>
                  <a:gd name="adj4" fmla="val 10663431"/>
                  <a:gd name="adj5" fmla="val 137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pic>
            <p:nvPicPr>
              <p:cNvPr id="71" name="Picture 70">
                <a:extLst>
                  <a:ext uri="{FF2B5EF4-FFF2-40B4-BE49-F238E27FC236}">
                    <a16:creationId xmlns:a16="http://schemas.microsoft.com/office/drawing/2014/main" id="{D11AEFA2-E71A-6E4B-B843-E81B95DB4C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7827" y="2509294"/>
                <a:ext cx="832199" cy="432311"/>
              </a:xfrm>
              <a:prstGeom prst="rect">
                <a:avLst/>
              </a:prstGeom>
            </p:spPr>
          </p:pic>
        </p:grpSp>
        <p:sp>
          <p:nvSpPr>
            <p:cNvPr id="73" name="TextBox 72">
              <a:extLst>
                <a:ext uri="{FF2B5EF4-FFF2-40B4-BE49-F238E27FC236}">
                  <a16:creationId xmlns:a16="http://schemas.microsoft.com/office/drawing/2014/main" id="{FEC7FFBA-2086-4641-B804-715FA34BAA25}"/>
                </a:ext>
              </a:extLst>
            </p:cNvPr>
            <p:cNvSpPr txBox="1"/>
            <p:nvPr/>
          </p:nvSpPr>
          <p:spPr>
            <a:xfrm>
              <a:off x="3286859" y="2173404"/>
              <a:ext cx="256802" cy="369332"/>
            </a:xfrm>
            <a:prstGeom prst="rect">
              <a:avLst/>
            </a:prstGeom>
            <a:noFill/>
          </p:spPr>
          <p:txBody>
            <a:bodyPr wrap="none" rtlCol="0">
              <a:spAutoFit/>
            </a:bodyPr>
            <a:lstStyle/>
            <a:p>
              <a:r>
                <a:rPr lang="en-FR" dirty="0"/>
                <a:t>f</a:t>
              </a:r>
            </a:p>
          </p:txBody>
        </p:sp>
        <p:sp>
          <p:nvSpPr>
            <p:cNvPr id="74" name="TextBox 73">
              <a:extLst>
                <a:ext uri="{FF2B5EF4-FFF2-40B4-BE49-F238E27FC236}">
                  <a16:creationId xmlns:a16="http://schemas.microsoft.com/office/drawing/2014/main" id="{0E6DC773-10C3-1E45-A44E-7329F2F02EA9}"/>
                </a:ext>
              </a:extLst>
            </p:cNvPr>
            <p:cNvSpPr txBox="1"/>
            <p:nvPr/>
          </p:nvSpPr>
          <p:spPr>
            <a:xfrm>
              <a:off x="4167122" y="2173404"/>
              <a:ext cx="461986" cy="369332"/>
            </a:xfrm>
            <a:prstGeom prst="rect">
              <a:avLst/>
            </a:prstGeom>
            <a:noFill/>
          </p:spPr>
          <p:txBody>
            <a:bodyPr wrap="none" rtlCol="0">
              <a:spAutoFit/>
            </a:bodyPr>
            <a:lstStyle/>
            <a:p>
              <a:r>
                <a:rPr lang="en-FR" dirty="0"/>
                <a:t>1-f</a:t>
              </a:r>
            </a:p>
          </p:txBody>
        </p:sp>
      </p:grpSp>
      <p:pic>
        <p:nvPicPr>
          <p:cNvPr id="76" name="Picture 75">
            <a:extLst>
              <a:ext uri="{FF2B5EF4-FFF2-40B4-BE49-F238E27FC236}">
                <a16:creationId xmlns:a16="http://schemas.microsoft.com/office/drawing/2014/main" id="{2EC6D3A0-7D19-894C-A6AB-7E7AD4CDEA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8476" y="2610957"/>
            <a:ext cx="596900" cy="457200"/>
          </a:xfrm>
          <a:prstGeom prst="rect">
            <a:avLst/>
          </a:prstGeom>
        </p:spPr>
      </p:pic>
      <p:sp>
        <p:nvSpPr>
          <p:cNvPr id="77" name="TextBox 76">
            <a:extLst>
              <a:ext uri="{FF2B5EF4-FFF2-40B4-BE49-F238E27FC236}">
                <a16:creationId xmlns:a16="http://schemas.microsoft.com/office/drawing/2014/main" id="{ACB584B8-D27E-A347-9722-F0B54FE1EA96}"/>
              </a:ext>
            </a:extLst>
          </p:cNvPr>
          <p:cNvSpPr txBox="1"/>
          <p:nvPr/>
        </p:nvSpPr>
        <p:spPr>
          <a:xfrm>
            <a:off x="1615376" y="2641435"/>
            <a:ext cx="3918060" cy="369332"/>
          </a:xfrm>
          <a:prstGeom prst="rect">
            <a:avLst/>
          </a:prstGeom>
          <a:noFill/>
        </p:spPr>
        <p:txBody>
          <a:bodyPr wrap="none" rtlCol="0">
            <a:spAutoFit/>
          </a:bodyPr>
          <a:lstStyle/>
          <a:p>
            <a:r>
              <a:rPr lang="ru-RU" dirty="0"/>
              <a:t>вероятность фиксации аллели</a:t>
            </a:r>
            <a:endParaRPr lang="en-FR" dirty="0"/>
          </a:p>
        </p:txBody>
      </p:sp>
      <p:grpSp>
        <p:nvGrpSpPr>
          <p:cNvPr id="79" name="Group 78">
            <a:extLst>
              <a:ext uri="{FF2B5EF4-FFF2-40B4-BE49-F238E27FC236}">
                <a16:creationId xmlns:a16="http://schemas.microsoft.com/office/drawing/2014/main" id="{2621BEEA-1C48-C944-BD26-516825192A51}"/>
              </a:ext>
            </a:extLst>
          </p:cNvPr>
          <p:cNvGrpSpPr/>
          <p:nvPr/>
        </p:nvGrpSpPr>
        <p:grpSpPr>
          <a:xfrm>
            <a:off x="4547185" y="4969289"/>
            <a:ext cx="4626490" cy="1274537"/>
            <a:chOff x="4547185" y="4969289"/>
            <a:chExt cx="4626490" cy="1274537"/>
          </a:xfrm>
        </p:grpSpPr>
        <p:pic>
          <p:nvPicPr>
            <p:cNvPr id="62" name="Picture 61">
              <a:extLst>
                <a:ext uri="{FF2B5EF4-FFF2-40B4-BE49-F238E27FC236}">
                  <a16:creationId xmlns:a16="http://schemas.microsoft.com/office/drawing/2014/main" id="{A77BA040-D9E1-214B-BE22-19DA1AE0D8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7185" y="5465950"/>
              <a:ext cx="1612325" cy="777876"/>
            </a:xfrm>
            <a:prstGeom prst="rect">
              <a:avLst/>
            </a:prstGeom>
          </p:spPr>
        </p:pic>
        <p:sp>
          <p:nvSpPr>
            <p:cNvPr id="63" name="TextBox 62">
              <a:extLst>
                <a:ext uri="{FF2B5EF4-FFF2-40B4-BE49-F238E27FC236}">
                  <a16:creationId xmlns:a16="http://schemas.microsoft.com/office/drawing/2014/main" id="{3ABD36AA-E217-1844-8676-57E4893ACE40}"/>
                </a:ext>
              </a:extLst>
            </p:cNvPr>
            <p:cNvSpPr txBox="1"/>
            <p:nvPr/>
          </p:nvSpPr>
          <p:spPr>
            <a:xfrm>
              <a:off x="6040615" y="5531722"/>
              <a:ext cx="3133060" cy="584775"/>
            </a:xfrm>
            <a:prstGeom prst="rect">
              <a:avLst/>
            </a:prstGeom>
            <a:noFill/>
          </p:spPr>
          <p:txBody>
            <a:bodyPr wrap="square" rtlCol="0">
              <a:spAutoFit/>
            </a:bodyPr>
            <a:lstStyle/>
            <a:p>
              <a:r>
                <a:rPr lang="en-US" sz="1600" dirty="0"/>
                <a:t>Good et al 2012</a:t>
              </a:r>
            </a:p>
            <a:p>
              <a:r>
                <a:rPr lang="en-US" sz="1600" dirty="0" err="1"/>
                <a:t>Barlukova</a:t>
              </a:r>
              <a:r>
                <a:rPr lang="en-US" sz="1600" dirty="0"/>
                <a:t> &amp; Rouzine 2021</a:t>
              </a:r>
              <a:endParaRPr lang="en-FR" sz="1600" dirty="0"/>
            </a:p>
          </p:txBody>
        </p:sp>
        <p:sp>
          <p:nvSpPr>
            <p:cNvPr id="78" name="TextBox 77">
              <a:extLst>
                <a:ext uri="{FF2B5EF4-FFF2-40B4-BE49-F238E27FC236}">
                  <a16:creationId xmlns:a16="http://schemas.microsoft.com/office/drawing/2014/main" id="{71DEC40E-7FA8-D34A-80A0-DDEC379CC78F}"/>
                </a:ext>
              </a:extLst>
            </p:cNvPr>
            <p:cNvSpPr txBox="1"/>
            <p:nvPr/>
          </p:nvSpPr>
          <p:spPr>
            <a:xfrm>
              <a:off x="4695782" y="4969289"/>
              <a:ext cx="2433680" cy="369332"/>
            </a:xfrm>
            <a:prstGeom prst="rect">
              <a:avLst/>
            </a:prstGeom>
            <a:noFill/>
          </p:spPr>
          <p:txBody>
            <a:bodyPr wrap="none" rtlCol="0">
              <a:spAutoFit/>
            </a:bodyPr>
            <a:lstStyle/>
            <a:p>
              <a:r>
                <a:rPr lang="ru-RU" dirty="0"/>
                <a:t>Без рекомбинации</a:t>
              </a:r>
              <a:endParaRPr lang="en-FR" dirty="0"/>
            </a:p>
          </p:txBody>
        </p:sp>
      </p:grpSp>
    </p:spTree>
    <p:extLst>
      <p:ext uri="{BB962C8B-B14F-4D97-AF65-F5344CB8AC3E}">
        <p14:creationId xmlns:p14="http://schemas.microsoft.com/office/powerpoint/2010/main" val="398481949"/>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par>
                                <p:cTn id="8" presetID="9"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dissolv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dissolve">
                                      <p:cBhvr>
                                        <p:cTn id="15" dur="500"/>
                                        <p:tgtEl>
                                          <p:spTgt spid="57"/>
                                        </p:tgtEl>
                                      </p:cBhvr>
                                    </p:animEffect>
                                  </p:childTnLst>
                                </p:cTn>
                              </p:par>
                              <p:par>
                                <p:cTn id="16" presetID="9" presetClass="entr" presetSubtype="0" fill="hold"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dissolve">
                                      <p:cBhvr>
                                        <p:cTn id="18" dur="5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dissolve">
                                      <p:cBhvr>
                                        <p:cTn id="23" dur="500"/>
                                        <p:tgtEl>
                                          <p:spTgt spid="60"/>
                                        </p:tgtEl>
                                      </p:cBhvr>
                                    </p:animEffect>
                                  </p:childTnLst>
                                </p:cTn>
                              </p:par>
                              <p:par>
                                <p:cTn id="24" presetID="9" presetClass="entr" presetSubtype="0"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dissolve">
                                      <p:cBhvr>
                                        <p:cTn id="26" dur="500"/>
                                        <p:tgtEl>
                                          <p:spTgt spid="5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ppt_x"/>
                                          </p:val>
                                        </p:tav>
                                        <p:tav tm="100000">
                                          <p:val>
                                            <p:strVal val="#ppt_x"/>
                                          </p:val>
                                        </p:tav>
                                      </p:tavLst>
                                    </p:anim>
                                    <p:anim calcmode="lin" valueType="num">
                                      <p:cBhvr additive="base">
                                        <p:cTn id="3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199" y="145257"/>
            <a:ext cx="6508377" cy="1143000"/>
          </a:xfrm>
        </p:spPr>
        <p:txBody>
          <a:bodyPr/>
          <a:lstStyle/>
          <a:p>
            <a:r>
              <a:rPr lang="en-US" dirty="0">
                <a:solidFill>
                  <a:srgbClr val="FF0000"/>
                </a:solidFill>
              </a:rPr>
              <a:t>6: </a:t>
            </a:r>
            <a:r>
              <a:rPr lang="ru-RU" dirty="0">
                <a:solidFill>
                  <a:srgbClr val="FF0000"/>
                </a:solidFill>
              </a:rPr>
              <a:t>Почему вторая или первая производная?</a:t>
            </a:r>
            <a:endParaRPr lang="en-FR" dirty="0">
              <a:solidFill>
                <a:srgbClr val="FF0000"/>
              </a:solidFill>
            </a:endParaRPr>
          </a:p>
        </p:txBody>
      </p:sp>
      <p:pic>
        <p:nvPicPr>
          <p:cNvPr id="10" name="Content Placeholder 9">
            <a:extLst>
              <a:ext uri="{FF2B5EF4-FFF2-40B4-BE49-F238E27FC236}">
                <a16:creationId xmlns:a16="http://schemas.microsoft.com/office/drawing/2014/main" id="{7D28EA29-835A-0246-85C1-D7E33581C693}"/>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686296" y="1966212"/>
            <a:ext cx="5480050" cy="4343400"/>
          </a:xfrm>
        </p:spPr>
      </p:pic>
      <p:sp>
        <p:nvSpPr>
          <p:cNvPr id="12" name="TextBox 11">
            <a:extLst>
              <a:ext uri="{FF2B5EF4-FFF2-40B4-BE49-F238E27FC236}">
                <a16:creationId xmlns:a16="http://schemas.microsoft.com/office/drawing/2014/main" id="{F4C67300-CE2D-EA41-A789-247419B8BA32}"/>
              </a:ext>
            </a:extLst>
          </p:cNvPr>
          <p:cNvSpPr txBox="1"/>
          <p:nvPr/>
        </p:nvSpPr>
        <p:spPr>
          <a:xfrm>
            <a:off x="331304" y="3429000"/>
            <a:ext cx="1510748" cy="923330"/>
          </a:xfrm>
          <a:prstGeom prst="rect">
            <a:avLst/>
          </a:prstGeom>
          <a:noFill/>
        </p:spPr>
        <p:txBody>
          <a:bodyPr wrap="square" rtlCol="0">
            <a:spAutoFit/>
          </a:bodyPr>
          <a:lstStyle/>
          <a:p>
            <a:r>
              <a:rPr lang="en-US" i="1" dirty="0">
                <a:latin typeface="Cambria" panose="02040503050406030204" pitchFamily="18" charset="0"/>
              </a:rPr>
              <a:t>f </a:t>
            </a:r>
            <a:r>
              <a:rPr lang="ru-RU" i="1" dirty="0">
                <a:latin typeface="Cambria" panose="02040503050406030204" pitchFamily="18" charset="0"/>
              </a:rPr>
              <a:t>(</a:t>
            </a:r>
            <a:r>
              <a:rPr lang="en-US" i="1" dirty="0">
                <a:latin typeface="Cambria" panose="02040503050406030204" pitchFamily="18" charset="0"/>
              </a:rPr>
              <a:t>t</a:t>
            </a:r>
            <a:r>
              <a:rPr lang="ru-RU" i="1" dirty="0">
                <a:latin typeface="Cambria" panose="02040503050406030204" pitchFamily="18" charset="0"/>
              </a:rPr>
              <a:t>)</a:t>
            </a:r>
            <a:r>
              <a:rPr lang="en-FR" i="1" dirty="0">
                <a:latin typeface="Cambria" panose="02040503050406030204" pitchFamily="18" charset="0"/>
              </a:rPr>
              <a:t> – </a:t>
            </a:r>
            <a:r>
              <a:rPr lang="ru-RU" dirty="0"/>
              <a:t>доля мутанта в популяции</a:t>
            </a:r>
            <a:endParaRPr lang="en-FR" dirty="0"/>
          </a:p>
        </p:txBody>
      </p:sp>
      <p:sp>
        <p:nvSpPr>
          <p:cNvPr id="5" name="TextBox 4">
            <a:extLst>
              <a:ext uri="{FF2B5EF4-FFF2-40B4-BE49-F238E27FC236}">
                <a16:creationId xmlns:a16="http://schemas.microsoft.com/office/drawing/2014/main" id="{797BDFF4-C6E2-564B-B8FE-6D058595A041}"/>
              </a:ext>
            </a:extLst>
          </p:cNvPr>
          <p:cNvSpPr txBox="1"/>
          <p:nvPr/>
        </p:nvSpPr>
        <p:spPr>
          <a:xfrm>
            <a:off x="4286992" y="1288257"/>
            <a:ext cx="2199641" cy="369332"/>
          </a:xfrm>
          <a:prstGeom prst="rect">
            <a:avLst/>
          </a:prstGeom>
          <a:noFill/>
        </p:spPr>
        <p:txBody>
          <a:bodyPr wrap="none" rtlCol="0">
            <a:spAutoFit/>
          </a:bodyPr>
          <a:lstStyle/>
          <a:p>
            <a:r>
              <a:rPr lang="ru-RU" dirty="0"/>
              <a:t>1 локус, 2 аллели</a:t>
            </a:r>
            <a:endParaRPr lang="en-FR" dirty="0"/>
          </a:p>
        </p:txBody>
      </p:sp>
    </p:spTree>
    <p:extLst>
      <p:ext uri="{BB962C8B-B14F-4D97-AF65-F5344CB8AC3E}">
        <p14:creationId xmlns:p14="http://schemas.microsoft.com/office/powerpoint/2010/main" val="2691431516"/>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CD9D-59BE-4749-B549-16546B35D280}"/>
              </a:ext>
            </a:extLst>
          </p:cNvPr>
          <p:cNvSpPr>
            <a:spLocks noGrp="1"/>
          </p:cNvSpPr>
          <p:nvPr>
            <p:ph type="title"/>
          </p:nvPr>
        </p:nvSpPr>
        <p:spPr>
          <a:xfrm>
            <a:off x="400423" y="0"/>
            <a:ext cx="6508377" cy="1143000"/>
          </a:xfrm>
        </p:spPr>
        <p:txBody>
          <a:bodyPr/>
          <a:lstStyle/>
          <a:p>
            <a:r>
              <a:rPr lang="ru-RU" dirty="0"/>
              <a:t>Монте Карло</a:t>
            </a:r>
            <a:endParaRPr lang="en-FR" dirty="0"/>
          </a:p>
        </p:txBody>
      </p:sp>
      <p:pic>
        <p:nvPicPr>
          <p:cNvPr id="4" name="Picture 3">
            <a:extLst>
              <a:ext uri="{FF2B5EF4-FFF2-40B4-BE49-F238E27FC236}">
                <a16:creationId xmlns:a16="http://schemas.microsoft.com/office/drawing/2014/main" id="{750E6779-5851-9841-8B17-ABB1C1CC0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64" y="1135789"/>
            <a:ext cx="4297336" cy="4203916"/>
          </a:xfrm>
          <a:prstGeom prst="rect">
            <a:avLst/>
          </a:prstGeom>
        </p:spPr>
      </p:pic>
      <p:pic>
        <p:nvPicPr>
          <p:cNvPr id="8" name="Picture 7">
            <a:extLst>
              <a:ext uri="{FF2B5EF4-FFF2-40B4-BE49-F238E27FC236}">
                <a16:creationId xmlns:a16="http://schemas.microsoft.com/office/drawing/2014/main" id="{FB59F1C3-6249-6041-A4C2-A32E64974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07" y="3606598"/>
            <a:ext cx="1212850" cy="472806"/>
          </a:xfrm>
          <a:prstGeom prst="rect">
            <a:avLst/>
          </a:prstGeom>
        </p:spPr>
      </p:pic>
      <p:grpSp>
        <p:nvGrpSpPr>
          <p:cNvPr id="13" name="Group 12">
            <a:extLst>
              <a:ext uri="{FF2B5EF4-FFF2-40B4-BE49-F238E27FC236}">
                <a16:creationId xmlns:a16="http://schemas.microsoft.com/office/drawing/2014/main" id="{1F2E4C9D-1AE7-4646-8ED1-61F95FD42CD1}"/>
              </a:ext>
            </a:extLst>
          </p:cNvPr>
          <p:cNvGrpSpPr/>
          <p:nvPr/>
        </p:nvGrpSpPr>
        <p:grpSpPr>
          <a:xfrm>
            <a:off x="5091459" y="895781"/>
            <a:ext cx="3886200" cy="4799308"/>
            <a:chOff x="5091459" y="895781"/>
            <a:chExt cx="3886200" cy="4799308"/>
          </a:xfrm>
        </p:grpSpPr>
        <p:pic>
          <p:nvPicPr>
            <p:cNvPr id="6" name="Picture 5">
              <a:extLst>
                <a:ext uri="{FF2B5EF4-FFF2-40B4-BE49-F238E27FC236}">
                  <a16:creationId xmlns:a16="http://schemas.microsoft.com/office/drawing/2014/main" id="{F5727FC9-0A41-6B46-91CA-99493C474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1459" y="1135789"/>
              <a:ext cx="3886200" cy="4559300"/>
            </a:xfrm>
            <a:prstGeom prst="rect">
              <a:avLst/>
            </a:prstGeom>
          </p:spPr>
        </p:pic>
        <p:pic>
          <p:nvPicPr>
            <p:cNvPr id="7" name="Picture 6">
              <a:extLst>
                <a:ext uri="{FF2B5EF4-FFF2-40B4-BE49-F238E27FC236}">
                  <a16:creationId xmlns:a16="http://schemas.microsoft.com/office/drawing/2014/main" id="{65375A74-3523-264D-9CC5-C285C8B50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2305" y="895781"/>
              <a:ext cx="1117600" cy="419100"/>
            </a:xfrm>
            <a:prstGeom prst="rect">
              <a:avLst/>
            </a:prstGeom>
          </p:spPr>
        </p:pic>
        <p:pic>
          <p:nvPicPr>
            <p:cNvPr id="9" name="Picture 8">
              <a:extLst>
                <a:ext uri="{FF2B5EF4-FFF2-40B4-BE49-F238E27FC236}">
                  <a16:creationId xmlns:a16="http://schemas.microsoft.com/office/drawing/2014/main" id="{094010D3-064A-7E45-A2F9-12D05C045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073" y="904068"/>
              <a:ext cx="1075082" cy="419100"/>
            </a:xfrm>
            <a:prstGeom prst="rect">
              <a:avLst/>
            </a:prstGeom>
          </p:spPr>
        </p:pic>
        <p:cxnSp>
          <p:nvCxnSpPr>
            <p:cNvPr id="11" name="Straight Connector 10">
              <a:extLst>
                <a:ext uri="{FF2B5EF4-FFF2-40B4-BE49-F238E27FC236}">
                  <a16:creationId xmlns:a16="http://schemas.microsoft.com/office/drawing/2014/main" id="{3D5BEABB-0F52-B146-91AA-C06DEAAE6F00}"/>
                </a:ext>
              </a:extLst>
            </p:cNvPr>
            <p:cNvCxnSpPr/>
            <p:nvPr/>
          </p:nvCxnSpPr>
          <p:spPr>
            <a:xfrm>
              <a:off x="6846807" y="1069383"/>
              <a:ext cx="0" cy="3836369"/>
            </a:xfrm>
            <a:prstGeom prst="line">
              <a:avLst/>
            </a:prstGeom>
            <a:ln w="1270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2BFA1FC-7AB9-6C4A-9DAE-C152E44EAD74}"/>
                </a:ext>
              </a:extLst>
            </p:cNvPr>
            <p:cNvCxnSpPr/>
            <p:nvPr/>
          </p:nvCxnSpPr>
          <p:spPr>
            <a:xfrm>
              <a:off x="6224291" y="1061364"/>
              <a:ext cx="0" cy="3836369"/>
            </a:xfrm>
            <a:prstGeom prst="line">
              <a:avLst/>
            </a:prstGeom>
            <a:ln w="12700">
              <a:solidFill>
                <a:srgbClr val="00B05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58931579"/>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46DA-64ED-E945-88D4-C2DC9184160B}"/>
              </a:ext>
            </a:extLst>
          </p:cNvPr>
          <p:cNvSpPr>
            <a:spLocks noGrp="1"/>
          </p:cNvSpPr>
          <p:nvPr>
            <p:ph type="title"/>
          </p:nvPr>
        </p:nvSpPr>
        <p:spPr>
          <a:xfrm>
            <a:off x="503694" y="666427"/>
            <a:ext cx="6508377" cy="1143000"/>
          </a:xfrm>
        </p:spPr>
        <p:txBody>
          <a:bodyPr/>
          <a:lstStyle/>
          <a:p>
            <a:r>
              <a:rPr lang="en-FR" dirty="0"/>
              <a:t>Method of measuring </a:t>
            </a:r>
            <a:r>
              <a:rPr lang="en-FR" i="1" dirty="0"/>
              <a:t>s</a:t>
            </a:r>
            <a:r>
              <a:rPr lang="en-FR" i="1" baseline="-25000" dirty="0"/>
              <a:t>i</a:t>
            </a:r>
            <a:r>
              <a:rPr lang="en-FR" dirty="0"/>
              <a:t> for each locus </a:t>
            </a:r>
            <a:r>
              <a:rPr lang="en-FR" i="1" dirty="0"/>
              <a:t>i </a:t>
            </a:r>
          </a:p>
        </p:txBody>
      </p:sp>
      <p:pic>
        <p:nvPicPr>
          <p:cNvPr id="4" name="Picture 3">
            <a:extLst>
              <a:ext uri="{FF2B5EF4-FFF2-40B4-BE49-F238E27FC236}">
                <a16:creationId xmlns:a16="http://schemas.microsoft.com/office/drawing/2014/main" id="{871A9BAD-BA92-0A4E-8CE6-F85850CEA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173" y="3391896"/>
            <a:ext cx="3442992" cy="1356944"/>
          </a:xfrm>
          <a:prstGeom prst="rect">
            <a:avLst/>
          </a:prstGeom>
        </p:spPr>
      </p:pic>
      <p:pic>
        <p:nvPicPr>
          <p:cNvPr id="6" name="Picture 5">
            <a:extLst>
              <a:ext uri="{FF2B5EF4-FFF2-40B4-BE49-F238E27FC236}">
                <a16:creationId xmlns:a16="http://schemas.microsoft.com/office/drawing/2014/main" id="{5448274E-056F-034C-9563-ED70EFD8E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286" y="2231432"/>
            <a:ext cx="3899204" cy="821733"/>
          </a:xfrm>
          <a:prstGeom prst="rect">
            <a:avLst/>
          </a:prstGeom>
        </p:spPr>
      </p:pic>
      <p:cxnSp>
        <p:nvCxnSpPr>
          <p:cNvPr id="8" name="Straight Arrow Connector 7">
            <a:extLst>
              <a:ext uri="{FF2B5EF4-FFF2-40B4-BE49-F238E27FC236}">
                <a16:creationId xmlns:a16="http://schemas.microsoft.com/office/drawing/2014/main" id="{84D731BA-9BD1-E541-826B-96196CB01CC3}"/>
              </a:ext>
            </a:extLst>
          </p:cNvPr>
          <p:cNvCxnSpPr/>
          <p:nvPr/>
        </p:nvCxnSpPr>
        <p:spPr>
          <a:xfrm>
            <a:off x="4866467" y="3227521"/>
            <a:ext cx="0" cy="422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0E80F34-39D7-444E-BE3A-A25439F3D696}"/>
              </a:ext>
            </a:extLst>
          </p:cNvPr>
          <p:cNvCxnSpPr>
            <a:cxnSpLocks/>
          </p:cNvCxnSpPr>
          <p:nvPr/>
        </p:nvCxnSpPr>
        <p:spPr>
          <a:xfrm>
            <a:off x="503694" y="6385302"/>
            <a:ext cx="4068306"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CA236D-5026-A845-9BA2-7097216F9150}"/>
              </a:ext>
            </a:extLst>
          </p:cNvPr>
          <p:cNvCxnSpPr>
            <a:cxnSpLocks/>
          </p:cNvCxnSpPr>
          <p:nvPr/>
        </p:nvCxnSpPr>
        <p:spPr>
          <a:xfrm flipV="1">
            <a:off x="524357" y="3970149"/>
            <a:ext cx="0" cy="241515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987CFF4-57A1-174E-8D5B-C454E0EAE30A}"/>
              </a:ext>
            </a:extLst>
          </p:cNvPr>
          <p:cNvSpPr txBox="1"/>
          <p:nvPr/>
        </p:nvSpPr>
        <p:spPr>
          <a:xfrm>
            <a:off x="4681777" y="6222570"/>
            <a:ext cx="304892" cy="369332"/>
          </a:xfrm>
          <a:prstGeom prst="rect">
            <a:avLst/>
          </a:prstGeom>
          <a:noFill/>
        </p:spPr>
        <p:txBody>
          <a:bodyPr wrap="none" rtlCol="0">
            <a:spAutoFit/>
          </a:bodyPr>
          <a:lstStyle/>
          <a:p>
            <a:r>
              <a:rPr lang="en-FR" dirty="0"/>
              <a:t>s</a:t>
            </a:r>
            <a:r>
              <a:rPr lang="en-FR" baseline="-25000" dirty="0"/>
              <a:t>i</a:t>
            </a:r>
          </a:p>
        </p:txBody>
      </p:sp>
      <p:sp>
        <p:nvSpPr>
          <p:cNvPr id="17" name="Freeform 16">
            <a:extLst>
              <a:ext uri="{FF2B5EF4-FFF2-40B4-BE49-F238E27FC236}">
                <a16:creationId xmlns:a16="http://schemas.microsoft.com/office/drawing/2014/main" id="{484DDF35-7980-C54F-B7F1-10C35CB59E9A}"/>
              </a:ext>
            </a:extLst>
          </p:cNvPr>
          <p:cNvSpPr/>
          <p:nvPr/>
        </p:nvSpPr>
        <p:spPr>
          <a:xfrm>
            <a:off x="960895" y="4231037"/>
            <a:ext cx="2138766" cy="1735810"/>
          </a:xfrm>
          <a:custGeom>
            <a:avLst/>
            <a:gdLst>
              <a:gd name="connsiteX0" fmla="*/ 0 w 2138766"/>
              <a:gd name="connsiteY0" fmla="*/ 0 h 1735810"/>
              <a:gd name="connsiteX1" fmla="*/ 867905 w 2138766"/>
              <a:gd name="connsiteY1" fmla="*/ 480448 h 1735810"/>
              <a:gd name="connsiteX2" fmla="*/ 1503336 w 2138766"/>
              <a:gd name="connsiteY2" fmla="*/ 1115878 h 1735810"/>
              <a:gd name="connsiteX3" fmla="*/ 2138766 w 2138766"/>
              <a:gd name="connsiteY3" fmla="*/ 1735810 h 1735810"/>
            </a:gdLst>
            <a:ahLst/>
            <a:cxnLst>
              <a:cxn ang="0">
                <a:pos x="connsiteX0" y="connsiteY0"/>
              </a:cxn>
              <a:cxn ang="0">
                <a:pos x="connsiteX1" y="connsiteY1"/>
              </a:cxn>
              <a:cxn ang="0">
                <a:pos x="connsiteX2" y="connsiteY2"/>
              </a:cxn>
              <a:cxn ang="0">
                <a:pos x="connsiteX3" y="connsiteY3"/>
              </a:cxn>
            </a:cxnLst>
            <a:rect l="l" t="t" r="r" b="b"/>
            <a:pathLst>
              <a:path w="2138766" h="1735810">
                <a:moveTo>
                  <a:pt x="0" y="0"/>
                </a:moveTo>
                <a:cubicBezTo>
                  <a:pt x="308674" y="147234"/>
                  <a:pt x="617349" y="294468"/>
                  <a:pt x="867905" y="480448"/>
                </a:cubicBezTo>
                <a:cubicBezTo>
                  <a:pt x="1118461" y="666428"/>
                  <a:pt x="1291526" y="906651"/>
                  <a:pt x="1503336" y="1115878"/>
                </a:cubicBezTo>
                <a:cubicBezTo>
                  <a:pt x="1715146" y="1325105"/>
                  <a:pt x="1926956" y="1530457"/>
                  <a:pt x="2138766" y="173581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8" name="Freeform 17">
            <a:extLst>
              <a:ext uri="{FF2B5EF4-FFF2-40B4-BE49-F238E27FC236}">
                <a16:creationId xmlns:a16="http://schemas.microsoft.com/office/drawing/2014/main" id="{84B254C8-1B85-3F48-8989-ABCFDFFBABAC}"/>
              </a:ext>
            </a:extLst>
          </p:cNvPr>
          <p:cNvSpPr/>
          <p:nvPr/>
        </p:nvSpPr>
        <p:spPr>
          <a:xfrm rot="555221">
            <a:off x="960895" y="4231037"/>
            <a:ext cx="2138766" cy="1735810"/>
          </a:xfrm>
          <a:custGeom>
            <a:avLst/>
            <a:gdLst>
              <a:gd name="connsiteX0" fmla="*/ 0 w 2138766"/>
              <a:gd name="connsiteY0" fmla="*/ 0 h 1735810"/>
              <a:gd name="connsiteX1" fmla="*/ 867905 w 2138766"/>
              <a:gd name="connsiteY1" fmla="*/ 480448 h 1735810"/>
              <a:gd name="connsiteX2" fmla="*/ 1503336 w 2138766"/>
              <a:gd name="connsiteY2" fmla="*/ 1115878 h 1735810"/>
              <a:gd name="connsiteX3" fmla="*/ 2138766 w 2138766"/>
              <a:gd name="connsiteY3" fmla="*/ 1735810 h 1735810"/>
            </a:gdLst>
            <a:ahLst/>
            <a:cxnLst>
              <a:cxn ang="0">
                <a:pos x="connsiteX0" y="connsiteY0"/>
              </a:cxn>
              <a:cxn ang="0">
                <a:pos x="connsiteX1" y="connsiteY1"/>
              </a:cxn>
              <a:cxn ang="0">
                <a:pos x="connsiteX2" y="connsiteY2"/>
              </a:cxn>
              <a:cxn ang="0">
                <a:pos x="connsiteX3" y="connsiteY3"/>
              </a:cxn>
            </a:cxnLst>
            <a:rect l="l" t="t" r="r" b="b"/>
            <a:pathLst>
              <a:path w="2138766" h="1735810">
                <a:moveTo>
                  <a:pt x="0" y="0"/>
                </a:moveTo>
                <a:cubicBezTo>
                  <a:pt x="308674" y="147234"/>
                  <a:pt x="617349" y="294468"/>
                  <a:pt x="867905" y="480448"/>
                </a:cubicBezTo>
                <a:cubicBezTo>
                  <a:pt x="1118461" y="666428"/>
                  <a:pt x="1291526" y="906651"/>
                  <a:pt x="1503336" y="1115878"/>
                </a:cubicBezTo>
                <a:cubicBezTo>
                  <a:pt x="1715146" y="1325105"/>
                  <a:pt x="1926956" y="1530457"/>
                  <a:pt x="2138766" y="1735810"/>
                </a:cubicBezTo>
              </a:path>
            </a:pathLst>
          </a:cu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9" name="Freeform 18">
            <a:extLst>
              <a:ext uri="{FF2B5EF4-FFF2-40B4-BE49-F238E27FC236}">
                <a16:creationId xmlns:a16="http://schemas.microsoft.com/office/drawing/2014/main" id="{4FB0AC25-74F3-9741-A2BA-30BAA70987C2}"/>
              </a:ext>
            </a:extLst>
          </p:cNvPr>
          <p:cNvSpPr/>
          <p:nvPr/>
        </p:nvSpPr>
        <p:spPr>
          <a:xfrm rot="555221">
            <a:off x="943373" y="4646408"/>
            <a:ext cx="2423695" cy="1027385"/>
          </a:xfrm>
          <a:custGeom>
            <a:avLst/>
            <a:gdLst>
              <a:gd name="connsiteX0" fmla="*/ 0 w 2138766"/>
              <a:gd name="connsiteY0" fmla="*/ 0 h 1735810"/>
              <a:gd name="connsiteX1" fmla="*/ 867905 w 2138766"/>
              <a:gd name="connsiteY1" fmla="*/ 480448 h 1735810"/>
              <a:gd name="connsiteX2" fmla="*/ 1503336 w 2138766"/>
              <a:gd name="connsiteY2" fmla="*/ 1115878 h 1735810"/>
              <a:gd name="connsiteX3" fmla="*/ 2138766 w 2138766"/>
              <a:gd name="connsiteY3" fmla="*/ 1735810 h 1735810"/>
            </a:gdLst>
            <a:ahLst/>
            <a:cxnLst>
              <a:cxn ang="0">
                <a:pos x="connsiteX0" y="connsiteY0"/>
              </a:cxn>
              <a:cxn ang="0">
                <a:pos x="connsiteX1" y="connsiteY1"/>
              </a:cxn>
              <a:cxn ang="0">
                <a:pos x="connsiteX2" y="connsiteY2"/>
              </a:cxn>
              <a:cxn ang="0">
                <a:pos x="connsiteX3" y="connsiteY3"/>
              </a:cxn>
            </a:cxnLst>
            <a:rect l="l" t="t" r="r" b="b"/>
            <a:pathLst>
              <a:path w="2138766" h="1735810">
                <a:moveTo>
                  <a:pt x="0" y="0"/>
                </a:moveTo>
                <a:cubicBezTo>
                  <a:pt x="308674" y="147234"/>
                  <a:pt x="617349" y="294468"/>
                  <a:pt x="867905" y="480448"/>
                </a:cubicBezTo>
                <a:cubicBezTo>
                  <a:pt x="1118461" y="666428"/>
                  <a:pt x="1291526" y="906651"/>
                  <a:pt x="1503336" y="1115878"/>
                </a:cubicBezTo>
                <a:cubicBezTo>
                  <a:pt x="1715146" y="1325105"/>
                  <a:pt x="1926956" y="1530457"/>
                  <a:pt x="2138766" y="1735810"/>
                </a:cubicBezTo>
              </a:path>
            </a:pathLst>
          </a:cu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cxnSp>
        <p:nvCxnSpPr>
          <p:cNvPr id="21" name="Straight Connector 20">
            <a:extLst>
              <a:ext uri="{FF2B5EF4-FFF2-40B4-BE49-F238E27FC236}">
                <a16:creationId xmlns:a16="http://schemas.microsoft.com/office/drawing/2014/main" id="{A436D6A1-1BBC-6B46-A38D-07AA42C2C6A9}"/>
              </a:ext>
            </a:extLst>
          </p:cNvPr>
          <p:cNvCxnSpPr>
            <a:cxnSpLocks/>
          </p:cNvCxnSpPr>
          <p:nvPr/>
        </p:nvCxnSpPr>
        <p:spPr>
          <a:xfrm>
            <a:off x="503694" y="5005954"/>
            <a:ext cx="1648944" cy="0"/>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558E38E-D577-EA40-8F81-F6581257D91B}"/>
              </a:ext>
            </a:extLst>
          </p:cNvPr>
          <p:cNvCxnSpPr>
            <a:cxnSpLocks/>
          </p:cNvCxnSpPr>
          <p:nvPr/>
        </p:nvCxnSpPr>
        <p:spPr>
          <a:xfrm flipV="1">
            <a:off x="2152638" y="5005954"/>
            <a:ext cx="0" cy="1379348"/>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52C5D401-BB67-CF48-88EB-2358817A30AE}"/>
              </a:ext>
            </a:extLst>
          </p:cNvPr>
          <p:cNvSpPr txBox="1"/>
          <p:nvPr/>
        </p:nvSpPr>
        <p:spPr>
          <a:xfrm>
            <a:off x="2030278" y="6427483"/>
            <a:ext cx="312906" cy="369332"/>
          </a:xfrm>
          <a:prstGeom prst="rect">
            <a:avLst/>
          </a:prstGeom>
          <a:noFill/>
        </p:spPr>
        <p:txBody>
          <a:bodyPr wrap="none" rtlCol="0">
            <a:spAutoFit/>
          </a:bodyPr>
          <a:lstStyle/>
          <a:p>
            <a:r>
              <a:rPr lang="en-FR" dirty="0"/>
              <a:t>0</a:t>
            </a:r>
          </a:p>
        </p:txBody>
      </p:sp>
      <p:sp>
        <p:nvSpPr>
          <p:cNvPr id="28" name="TextBox 27">
            <a:extLst>
              <a:ext uri="{FF2B5EF4-FFF2-40B4-BE49-F238E27FC236}">
                <a16:creationId xmlns:a16="http://schemas.microsoft.com/office/drawing/2014/main" id="{D404A86E-767F-284C-997C-88583EAF4FBE}"/>
              </a:ext>
            </a:extLst>
          </p:cNvPr>
          <p:cNvSpPr txBox="1"/>
          <p:nvPr/>
        </p:nvSpPr>
        <p:spPr>
          <a:xfrm>
            <a:off x="150924" y="4821288"/>
            <a:ext cx="312906" cy="369332"/>
          </a:xfrm>
          <a:prstGeom prst="rect">
            <a:avLst/>
          </a:prstGeom>
          <a:noFill/>
        </p:spPr>
        <p:txBody>
          <a:bodyPr wrap="none" rtlCol="0">
            <a:spAutoFit/>
          </a:bodyPr>
          <a:lstStyle/>
          <a:p>
            <a:r>
              <a:rPr lang="en-FR" dirty="0"/>
              <a:t>0</a:t>
            </a:r>
          </a:p>
        </p:txBody>
      </p:sp>
      <p:sp>
        <p:nvSpPr>
          <p:cNvPr id="29" name="TextBox 28">
            <a:extLst>
              <a:ext uri="{FF2B5EF4-FFF2-40B4-BE49-F238E27FC236}">
                <a16:creationId xmlns:a16="http://schemas.microsoft.com/office/drawing/2014/main" id="{276B6459-0E9F-4442-A46B-7766B646C239}"/>
              </a:ext>
            </a:extLst>
          </p:cNvPr>
          <p:cNvSpPr txBox="1"/>
          <p:nvPr/>
        </p:nvSpPr>
        <p:spPr>
          <a:xfrm>
            <a:off x="947044" y="3710875"/>
            <a:ext cx="348172" cy="369332"/>
          </a:xfrm>
          <a:prstGeom prst="rect">
            <a:avLst/>
          </a:prstGeom>
          <a:noFill/>
        </p:spPr>
        <p:txBody>
          <a:bodyPr wrap="none" rtlCol="0">
            <a:spAutoFit/>
          </a:bodyPr>
          <a:lstStyle/>
          <a:p>
            <a:r>
              <a:rPr lang="en-FR" dirty="0">
                <a:solidFill>
                  <a:srgbClr val="0070C0"/>
                </a:solidFill>
              </a:rPr>
              <a:t>t</a:t>
            </a:r>
            <a:r>
              <a:rPr lang="en-FR" baseline="-25000" dirty="0">
                <a:solidFill>
                  <a:srgbClr val="0070C0"/>
                </a:solidFill>
              </a:rPr>
              <a:t>3</a:t>
            </a:r>
          </a:p>
        </p:txBody>
      </p:sp>
      <p:sp>
        <p:nvSpPr>
          <p:cNvPr id="30" name="TextBox 29">
            <a:extLst>
              <a:ext uri="{FF2B5EF4-FFF2-40B4-BE49-F238E27FC236}">
                <a16:creationId xmlns:a16="http://schemas.microsoft.com/office/drawing/2014/main" id="{E7E4406C-A0B9-2C4D-B26C-6CA611F57AE0}"/>
              </a:ext>
            </a:extLst>
          </p:cNvPr>
          <p:cNvSpPr txBox="1"/>
          <p:nvPr/>
        </p:nvSpPr>
        <p:spPr>
          <a:xfrm>
            <a:off x="765168" y="4400548"/>
            <a:ext cx="348172" cy="369332"/>
          </a:xfrm>
          <a:prstGeom prst="rect">
            <a:avLst/>
          </a:prstGeom>
          <a:noFill/>
        </p:spPr>
        <p:txBody>
          <a:bodyPr wrap="none" rtlCol="0">
            <a:spAutoFit/>
          </a:bodyPr>
          <a:lstStyle/>
          <a:p>
            <a:r>
              <a:rPr lang="en-FR" dirty="0">
                <a:solidFill>
                  <a:srgbClr val="00B050"/>
                </a:solidFill>
              </a:rPr>
              <a:t>t</a:t>
            </a:r>
            <a:r>
              <a:rPr lang="en-FR" baseline="-25000" dirty="0">
                <a:solidFill>
                  <a:srgbClr val="00B050"/>
                </a:solidFill>
              </a:rPr>
              <a:t>1</a:t>
            </a:r>
          </a:p>
        </p:txBody>
      </p:sp>
      <p:sp>
        <p:nvSpPr>
          <p:cNvPr id="31" name="TextBox 30">
            <a:extLst>
              <a:ext uri="{FF2B5EF4-FFF2-40B4-BE49-F238E27FC236}">
                <a16:creationId xmlns:a16="http://schemas.microsoft.com/office/drawing/2014/main" id="{7DEEA150-FA6D-A547-9A4D-7F575680CC9B}"/>
              </a:ext>
            </a:extLst>
          </p:cNvPr>
          <p:cNvSpPr txBox="1"/>
          <p:nvPr/>
        </p:nvSpPr>
        <p:spPr>
          <a:xfrm>
            <a:off x="626654" y="3972637"/>
            <a:ext cx="348172" cy="369332"/>
          </a:xfrm>
          <a:prstGeom prst="rect">
            <a:avLst/>
          </a:prstGeom>
          <a:noFill/>
        </p:spPr>
        <p:txBody>
          <a:bodyPr wrap="none" rtlCol="0">
            <a:spAutoFit/>
          </a:bodyPr>
          <a:lstStyle/>
          <a:p>
            <a:r>
              <a:rPr lang="en-FR" dirty="0">
                <a:solidFill>
                  <a:srgbClr val="FF0000"/>
                </a:solidFill>
              </a:rPr>
              <a:t>t</a:t>
            </a:r>
            <a:r>
              <a:rPr lang="en-FR" baseline="-25000" dirty="0">
                <a:solidFill>
                  <a:srgbClr val="FF0000"/>
                </a:solidFill>
              </a:rPr>
              <a:t>2</a:t>
            </a:r>
          </a:p>
        </p:txBody>
      </p:sp>
      <p:sp>
        <p:nvSpPr>
          <p:cNvPr id="32" name="TextBox 31">
            <a:extLst>
              <a:ext uri="{FF2B5EF4-FFF2-40B4-BE49-F238E27FC236}">
                <a16:creationId xmlns:a16="http://schemas.microsoft.com/office/drawing/2014/main" id="{F21FDC5A-C301-424A-9B27-282E5A042F2A}"/>
              </a:ext>
            </a:extLst>
          </p:cNvPr>
          <p:cNvSpPr txBox="1"/>
          <p:nvPr/>
        </p:nvSpPr>
        <p:spPr>
          <a:xfrm>
            <a:off x="4615021" y="5142922"/>
            <a:ext cx="4004622" cy="369332"/>
          </a:xfrm>
          <a:prstGeom prst="rect">
            <a:avLst/>
          </a:prstGeom>
          <a:noFill/>
        </p:spPr>
        <p:txBody>
          <a:bodyPr wrap="none" rtlCol="0">
            <a:spAutoFit/>
          </a:bodyPr>
          <a:lstStyle/>
          <a:p>
            <a:r>
              <a:rPr lang="en-FR" dirty="0"/>
              <a:t>Averaging over many populations</a:t>
            </a:r>
          </a:p>
        </p:txBody>
      </p:sp>
    </p:spTree>
    <p:extLst>
      <p:ext uri="{BB962C8B-B14F-4D97-AF65-F5344CB8AC3E}">
        <p14:creationId xmlns:p14="http://schemas.microsoft.com/office/powerpoint/2010/main" val="1831708677"/>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8CA8001-75F6-4D46-A6A0-7907218C5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567480"/>
          </a:xfrm>
          <a:prstGeom prst="rect">
            <a:avLst/>
          </a:prstGeom>
        </p:spPr>
      </p:pic>
      <p:sp>
        <p:nvSpPr>
          <p:cNvPr id="10" name="TextBox 9">
            <a:extLst>
              <a:ext uri="{FF2B5EF4-FFF2-40B4-BE49-F238E27FC236}">
                <a16:creationId xmlns:a16="http://schemas.microsoft.com/office/drawing/2014/main" id="{4BB6234F-72C3-8B41-A5CF-18DA7B908E95}"/>
              </a:ext>
            </a:extLst>
          </p:cNvPr>
          <p:cNvSpPr txBox="1"/>
          <p:nvPr/>
        </p:nvSpPr>
        <p:spPr>
          <a:xfrm>
            <a:off x="-951470" y="2397211"/>
            <a:ext cx="184731" cy="369332"/>
          </a:xfrm>
          <a:prstGeom prst="rect">
            <a:avLst/>
          </a:prstGeom>
          <a:noFill/>
        </p:spPr>
        <p:txBody>
          <a:bodyPr wrap="none" rtlCol="0">
            <a:spAutoFit/>
          </a:bodyPr>
          <a:lstStyle/>
          <a:p>
            <a:endParaRPr lang="en-FR"/>
          </a:p>
        </p:txBody>
      </p:sp>
      <p:sp>
        <p:nvSpPr>
          <p:cNvPr id="7" name="TextBox 6">
            <a:extLst>
              <a:ext uri="{FF2B5EF4-FFF2-40B4-BE49-F238E27FC236}">
                <a16:creationId xmlns:a16="http://schemas.microsoft.com/office/drawing/2014/main" id="{C617A314-E5C9-C14E-8782-CB4EFB2C420B}"/>
              </a:ext>
            </a:extLst>
          </p:cNvPr>
          <p:cNvSpPr txBox="1"/>
          <p:nvPr/>
        </p:nvSpPr>
        <p:spPr>
          <a:xfrm>
            <a:off x="2745771" y="5780731"/>
            <a:ext cx="3298568" cy="830997"/>
          </a:xfrm>
          <a:prstGeom prst="rect">
            <a:avLst/>
          </a:prstGeom>
          <a:noFill/>
        </p:spPr>
        <p:txBody>
          <a:bodyPr wrap="square" rtlCol="0">
            <a:spAutoFit/>
          </a:bodyPr>
          <a:lstStyle/>
          <a:p>
            <a:r>
              <a:rPr lang="ru-RU" sz="4800" dirty="0">
                <a:solidFill>
                  <a:srgbClr val="0070C0"/>
                </a:solidFill>
              </a:rPr>
              <a:t>Спасибо!</a:t>
            </a:r>
            <a:endParaRPr lang="en-FR" sz="4800" dirty="0">
              <a:solidFill>
                <a:srgbClr val="0070C0"/>
              </a:solidFill>
            </a:endParaRPr>
          </a:p>
        </p:txBody>
      </p:sp>
    </p:spTree>
    <p:extLst>
      <p:ext uri="{BB962C8B-B14F-4D97-AF65-F5344CB8AC3E}">
        <p14:creationId xmlns:p14="http://schemas.microsoft.com/office/powerpoint/2010/main" val="3835149761"/>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F72-23E8-6E41-8A32-E4CBE82F7BF5}"/>
              </a:ext>
            </a:extLst>
          </p:cNvPr>
          <p:cNvSpPr>
            <a:spLocks noGrp="1"/>
          </p:cNvSpPr>
          <p:nvPr>
            <p:ph type="title"/>
          </p:nvPr>
        </p:nvSpPr>
        <p:spPr>
          <a:xfrm>
            <a:off x="207817" y="419100"/>
            <a:ext cx="8413669" cy="1143000"/>
          </a:xfrm>
        </p:spPr>
        <p:txBody>
          <a:bodyPr/>
          <a:lstStyle/>
          <a:p>
            <a:r>
              <a:rPr lang="en-US" sz="2800" dirty="0">
                <a:solidFill>
                  <a:srgbClr val="FF0000"/>
                </a:solidFill>
              </a:rPr>
              <a:t>7: Ns &lt;&lt; 1: </a:t>
            </a:r>
            <a:r>
              <a:rPr lang="ru-RU" sz="2800" dirty="0">
                <a:solidFill>
                  <a:srgbClr val="FF0000"/>
                </a:solidFill>
              </a:rPr>
              <a:t>Здесь работает и дрейф и мутация при большом </a:t>
            </a:r>
            <a:r>
              <a:rPr lang="en-US" sz="2800" dirty="0">
                <a:solidFill>
                  <a:srgbClr val="FF0000"/>
                </a:solidFill>
              </a:rPr>
              <a:t>f</a:t>
            </a:r>
            <a:endParaRPr lang="en-FR" sz="2800" dirty="0">
              <a:solidFill>
                <a:srgbClr val="FF0000"/>
              </a:solidFill>
            </a:endParaRPr>
          </a:p>
        </p:txBody>
      </p:sp>
      <p:pic>
        <p:nvPicPr>
          <p:cNvPr id="5" name="Content Placeholder 4">
            <a:extLst>
              <a:ext uri="{FF2B5EF4-FFF2-40B4-BE49-F238E27FC236}">
                <a16:creationId xmlns:a16="http://schemas.microsoft.com/office/drawing/2014/main" id="{E4DADD3D-671C-BF41-9354-51AEFF2DAF6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29070" y="2368550"/>
            <a:ext cx="4787900" cy="3916363"/>
          </a:xfrm>
        </p:spPr>
      </p:pic>
      <p:pic>
        <p:nvPicPr>
          <p:cNvPr id="8" name="Picture 7">
            <a:extLst>
              <a:ext uri="{FF2B5EF4-FFF2-40B4-BE49-F238E27FC236}">
                <a16:creationId xmlns:a16="http://schemas.microsoft.com/office/drawing/2014/main" id="{081B96DD-348A-914B-9A92-4BC63BAC1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550" y="2057400"/>
            <a:ext cx="2120900" cy="622300"/>
          </a:xfrm>
          <a:prstGeom prst="rect">
            <a:avLst/>
          </a:prstGeom>
        </p:spPr>
      </p:pic>
      <p:sp>
        <p:nvSpPr>
          <p:cNvPr id="9" name="TextBox 8">
            <a:extLst>
              <a:ext uri="{FF2B5EF4-FFF2-40B4-BE49-F238E27FC236}">
                <a16:creationId xmlns:a16="http://schemas.microsoft.com/office/drawing/2014/main" id="{A7ED6A7D-2856-2149-85CB-C95DA61F9E96}"/>
              </a:ext>
            </a:extLst>
          </p:cNvPr>
          <p:cNvSpPr txBox="1"/>
          <p:nvPr/>
        </p:nvSpPr>
        <p:spPr>
          <a:xfrm>
            <a:off x="6061025" y="2494518"/>
            <a:ext cx="2199641" cy="369332"/>
          </a:xfrm>
          <a:prstGeom prst="rect">
            <a:avLst/>
          </a:prstGeom>
          <a:noFill/>
        </p:spPr>
        <p:txBody>
          <a:bodyPr wrap="none" rtlCol="0">
            <a:spAutoFit/>
          </a:bodyPr>
          <a:lstStyle/>
          <a:p>
            <a:r>
              <a:rPr lang="ru-RU" dirty="0"/>
              <a:t>1 локус, 2 аллели</a:t>
            </a:r>
            <a:endParaRPr lang="en-FR" dirty="0"/>
          </a:p>
        </p:txBody>
      </p:sp>
    </p:spTree>
    <p:extLst>
      <p:ext uri="{BB962C8B-B14F-4D97-AF65-F5344CB8AC3E}">
        <p14:creationId xmlns:p14="http://schemas.microsoft.com/office/powerpoint/2010/main" val="1876379151"/>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79BD9AC-D282-1647-83FF-87564CB4DE5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07535" y="2565547"/>
            <a:ext cx="5753100" cy="2889250"/>
          </a:xfrm>
        </p:spPr>
      </p:pic>
      <p:sp>
        <p:nvSpPr>
          <p:cNvPr id="3" name="TextBox 2">
            <a:extLst>
              <a:ext uri="{FF2B5EF4-FFF2-40B4-BE49-F238E27FC236}">
                <a16:creationId xmlns:a16="http://schemas.microsoft.com/office/drawing/2014/main" id="{4AC59669-6B24-4C4F-88B9-4AF2125786FB}"/>
              </a:ext>
            </a:extLst>
          </p:cNvPr>
          <p:cNvSpPr txBox="1"/>
          <p:nvPr/>
        </p:nvSpPr>
        <p:spPr>
          <a:xfrm>
            <a:off x="396361" y="160635"/>
            <a:ext cx="7429478" cy="1384995"/>
          </a:xfrm>
          <a:prstGeom prst="rect">
            <a:avLst/>
          </a:prstGeom>
          <a:noFill/>
        </p:spPr>
        <p:txBody>
          <a:bodyPr wrap="square" rtlCol="0">
            <a:spAutoFit/>
          </a:bodyPr>
          <a:lstStyle/>
          <a:p>
            <a:r>
              <a:rPr lang="ru-RU" dirty="0">
                <a:solidFill>
                  <a:srgbClr val="FF0000"/>
                </a:solidFill>
              </a:rPr>
              <a:t>1/</a:t>
            </a:r>
            <a:r>
              <a:rPr lang="en-US" dirty="0">
                <a:solidFill>
                  <a:srgbClr val="FF0000"/>
                </a:solidFill>
                <a:latin typeface="Symbol" pitchFamily="2" charset="2"/>
              </a:rPr>
              <a:t>m </a:t>
            </a:r>
            <a:r>
              <a:rPr lang="ru-RU" dirty="0">
                <a:solidFill>
                  <a:srgbClr val="FF0000"/>
                </a:solidFill>
              </a:rPr>
              <a:t>&gt;&gt;</a:t>
            </a:r>
            <a:r>
              <a:rPr lang="en-US" dirty="0">
                <a:solidFill>
                  <a:srgbClr val="FF0000"/>
                </a:solidFill>
              </a:rPr>
              <a:t> N &gt;&gt; 1</a:t>
            </a:r>
            <a:r>
              <a:rPr lang="ru-RU" dirty="0">
                <a:solidFill>
                  <a:srgbClr val="FF0000"/>
                </a:solidFill>
              </a:rPr>
              <a:t>/</a:t>
            </a:r>
            <a:r>
              <a:rPr lang="en-US" dirty="0">
                <a:solidFill>
                  <a:srgbClr val="FF0000"/>
                </a:solidFill>
              </a:rPr>
              <a:t>s: </a:t>
            </a:r>
          </a:p>
          <a:p>
            <a:endParaRPr lang="ru-RU" dirty="0">
              <a:solidFill>
                <a:srgbClr val="FF0000"/>
              </a:solidFill>
            </a:endParaRPr>
          </a:p>
          <a:p>
            <a:r>
              <a:rPr lang="en-US" sz="2400" dirty="0">
                <a:solidFill>
                  <a:srgbClr val="FF0000"/>
                </a:solidFill>
              </a:rPr>
              <a:t>7: </a:t>
            </a:r>
            <a:r>
              <a:rPr lang="ru-RU" sz="2400" dirty="0">
                <a:solidFill>
                  <a:srgbClr val="FF0000"/>
                </a:solidFill>
              </a:rPr>
              <a:t> При большом</a:t>
            </a:r>
            <a:r>
              <a:rPr lang="en-US" sz="2400" dirty="0">
                <a:solidFill>
                  <a:srgbClr val="FF0000"/>
                </a:solidFill>
              </a:rPr>
              <a:t> f</a:t>
            </a:r>
            <a:r>
              <a:rPr lang="ru-RU" sz="2400" dirty="0">
                <a:solidFill>
                  <a:srgbClr val="FF0000"/>
                </a:solidFill>
              </a:rPr>
              <a:t> работает только </a:t>
            </a:r>
          </a:p>
          <a:p>
            <a:r>
              <a:rPr lang="ru-RU" sz="2400" dirty="0">
                <a:solidFill>
                  <a:srgbClr val="FF0000"/>
                </a:solidFill>
              </a:rPr>
              <a:t>естественный отбор</a:t>
            </a:r>
            <a:endParaRPr lang="en-US" sz="2400" dirty="0">
              <a:solidFill>
                <a:srgbClr val="FF0000"/>
              </a:solidFill>
            </a:endParaRPr>
          </a:p>
        </p:txBody>
      </p:sp>
      <p:sp>
        <p:nvSpPr>
          <p:cNvPr id="6" name="TextBox 5">
            <a:extLst>
              <a:ext uri="{FF2B5EF4-FFF2-40B4-BE49-F238E27FC236}">
                <a16:creationId xmlns:a16="http://schemas.microsoft.com/office/drawing/2014/main" id="{E8486E07-E112-374E-88D9-9EDDAC9B75F4}"/>
              </a:ext>
            </a:extLst>
          </p:cNvPr>
          <p:cNvSpPr txBox="1"/>
          <p:nvPr/>
        </p:nvSpPr>
        <p:spPr>
          <a:xfrm>
            <a:off x="4966516" y="1870922"/>
            <a:ext cx="2199641" cy="369332"/>
          </a:xfrm>
          <a:prstGeom prst="rect">
            <a:avLst/>
          </a:prstGeom>
          <a:noFill/>
        </p:spPr>
        <p:txBody>
          <a:bodyPr wrap="none" rtlCol="0">
            <a:spAutoFit/>
          </a:bodyPr>
          <a:lstStyle/>
          <a:p>
            <a:r>
              <a:rPr lang="ru-RU" dirty="0"/>
              <a:t>1 локус, 2 аллели</a:t>
            </a:r>
            <a:endParaRPr lang="en-FR" dirty="0"/>
          </a:p>
        </p:txBody>
      </p:sp>
    </p:spTree>
    <p:extLst>
      <p:ext uri="{BB962C8B-B14F-4D97-AF65-F5344CB8AC3E}">
        <p14:creationId xmlns:p14="http://schemas.microsoft.com/office/powerpoint/2010/main" val="3382800339"/>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D728-7604-A64F-8F03-B3AA91896F37}"/>
              </a:ext>
            </a:extLst>
          </p:cNvPr>
          <p:cNvSpPr>
            <a:spLocks noGrp="1"/>
          </p:cNvSpPr>
          <p:nvPr>
            <p:ph type="title"/>
          </p:nvPr>
        </p:nvSpPr>
        <p:spPr>
          <a:xfrm>
            <a:off x="457199" y="914400"/>
            <a:ext cx="7189305" cy="1143000"/>
          </a:xfrm>
        </p:spPr>
        <p:txBody>
          <a:bodyPr/>
          <a:lstStyle/>
          <a:p>
            <a:r>
              <a:rPr lang="en-US" sz="3200" dirty="0">
                <a:solidFill>
                  <a:srgbClr val="FF0000"/>
                </a:solidFill>
              </a:rPr>
              <a:t>8: </a:t>
            </a:r>
            <a:r>
              <a:rPr lang="ru-RU" sz="3200" dirty="0">
                <a:solidFill>
                  <a:srgbClr val="FF0000"/>
                </a:solidFill>
              </a:rPr>
              <a:t>Изменение частоты мутантов в пределе очень большой популяции</a:t>
            </a:r>
            <a:endParaRPr lang="en-FR" sz="3200" dirty="0">
              <a:solidFill>
                <a:srgbClr val="FF0000"/>
              </a:solidFill>
            </a:endParaRPr>
          </a:p>
        </p:txBody>
      </p:sp>
      <p:grpSp>
        <p:nvGrpSpPr>
          <p:cNvPr id="3" name="Group 2">
            <a:extLst>
              <a:ext uri="{FF2B5EF4-FFF2-40B4-BE49-F238E27FC236}">
                <a16:creationId xmlns:a16="http://schemas.microsoft.com/office/drawing/2014/main" id="{F6375C5E-5F9A-5747-BC70-067B6468AB9F}"/>
              </a:ext>
            </a:extLst>
          </p:cNvPr>
          <p:cNvGrpSpPr/>
          <p:nvPr/>
        </p:nvGrpSpPr>
        <p:grpSpPr>
          <a:xfrm>
            <a:off x="1828800" y="2624447"/>
            <a:ext cx="3415301" cy="3475182"/>
            <a:chOff x="6068160" y="3213100"/>
            <a:chExt cx="2797914" cy="2755900"/>
          </a:xfrm>
        </p:grpSpPr>
        <p:pic>
          <p:nvPicPr>
            <p:cNvPr id="4" name="Picture 3">
              <a:extLst>
                <a:ext uri="{FF2B5EF4-FFF2-40B4-BE49-F238E27FC236}">
                  <a16:creationId xmlns:a16="http://schemas.microsoft.com/office/drawing/2014/main" id="{64CFB8C9-74C3-AF45-ADCC-18CF91CFD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8160" y="3213100"/>
              <a:ext cx="2797914" cy="2755900"/>
            </a:xfrm>
            <a:prstGeom prst="rect">
              <a:avLst/>
            </a:prstGeom>
          </p:spPr>
        </p:pic>
        <p:sp>
          <p:nvSpPr>
            <p:cNvPr id="5" name="TextBox 4">
              <a:extLst>
                <a:ext uri="{FF2B5EF4-FFF2-40B4-BE49-F238E27FC236}">
                  <a16:creationId xmlns:a16="http://schemas.microsoft.com/office/drawing/2014/main" id="{A5D43A5F-238D-1844-B865-4D77132BE57E}"/>
                </a:ext>
              </a:extLst>
            </p:cNvPr>
            <p:cNvSpPr txBox="1"/>
            <p:nvPr/>
          </p:nvSpPr>
          <p:spPr>
            <a:xfrm>
              <a:off x="7137399" y="3213100"/>
              <a:ext cx="1189749" cy="369332"/>
            </a:xfrm>
            <a:prstGeom prst="rect">
              <a:avLst/>
            </a:prstGeom>
            <a:noFill/>
          </p:spPr>
          <p:txBody>
            <a:bodyPr wrap="none" rtlCol="0">
              <a:spAutoFit/>
            </a:bodyPr>
            <a:lstStyle/>
            <a:p>
              <a:r>
                <a:rPr lang="ru-RU" dirty="0"/>
                <a:t> </a:t>
              </a:r>
              <a:r>
                <a:rPr lang="en-FR" dirty="0"/>
                <a:t>N </a:t>
              </a:r>
              <a:r>
                <a:rPr lang="ru-RU" dirty="0"/>
                <a:t>&gt;&gt;</a:t>
              </a:r>
              <a:r>
                <a:rPr lang="en-US" dirty="0"/>
                <a:t> </a:t>
              </a:r>
              <a:r>
                <a:rPr lang="ru-RU" dirty="0"/>
                <a:t>1/</a:t>
              </a:r>
              <a:r>
                <a:rPr lang="en-US" dirty="0">
                  <a:latin typeface="Symbol" pitchFamily="2" charset="2"/>
                </a:rPr>
                <a:t>m</a:t>
              </a:r>
              <a:endParaRPr lang="en-FR" dirty="0">
                <a:latin typeface="Symbol" pitchFamily="2" charset="2"/>
              </a:endParaRPr>
            </a:p>
          </p:txBody>
        </p:sp>
      </p:grpSp>
      <p:sp>
        <p:nvSpPr>
          <p:cNvPr id="6" name="TextBox 5">
            <a:extLst>
              <a:ext uri="{FF2B5EF4-FFF2-40B4-BE49-F238E27FC236}">
                <a16:creationId xmlns:a16="http://schemas.microsoft.com/office/drawing/2014/main" id="{0D112DB6-90DA-C24A-87CD-F524F64A3E2A}"/>
              </a:ext>
            </a:extLst>
          </p:cNvPr>
          <p:cNvSpPr txBox="1"/>
          <p:nvPr/>
        </p:nvSpPr>
        <p:spPr>
          <a:xfrm>
            <a:off x="6061025" y="2494518"/>
            <a:ext cx="2199641" cy="369332"/>
          </a:xfrm>
          <a:prstGeom prst="rect">
            <a:avLst/>
          </a:prstGeom>
          <a:noFill/>
        </p:spPr>
        <p:txBody>
          <a:bodyPr wrap="none" rtlCol="0">
            <a:spAutoFit/>
          </a:bodyPr>
          <a:lstStyle/>
          <a:p>
            <a:r>
              <a:rPr lang="ru-RU" dirty="0"/>
              <a:t>1 локус, 2 аллели</a:t>
            </a:r>
            <a:endParaRPr lang="en-FR" dirty="0"/>
          </a:p>
        </p:txBody>
      </p:sp>
      <p:pic>
        <p:nvPicPr>
          <p:cNvPr id="7" name="Picture 6">
            <a:extLst>
              <a:ext uri="{FF2B5EF4-FFF2-40B4-BE49-F238E27FC236}">
                <a16:creationId xmlns:a16="http://schemas.microsoft.com/office/drawing/2014/main" id="{815BF510-509A-E348-B2A4-C22138ECE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101" y="3429000"/>
            <a:ext cx="3470876" cy="1352752"/>
          </a:xfrm>
          <a:prstGeom prst="rect">
            <a:avLst/>
          </a:prstGeom>
        </p:spPr>
      </p:pic>
      <p:cxnSp>
        <p:nvCxnSpPr>
          <p:cNvPr id="9" name="Straight Arrow Connector 8">
            <a:extLst>
              <a:ext uri="{FF2B5EF4-FFF2-40B4-BE49-F238E27FC236}">
                <a16:creationId xmlns:a16="http://schemas.microsoft.com/office/drawing/2014/main" id="{FBC3D054-DEC5-D24A-8578-06C8498AB0E4}"/>
              </a:ext>
            </a:extLst>
          </p:cNvPr>
          <p:cNvCxnSpPr>
            <a:cxnSpLocks/>
          </p:cNvCxnSpPr>
          <p:nvPr/>
        </p:nvCxnSpPr>
        <p:spPr>
          <a:xfrm flipH="1">
            <a:off x="3000377" y="4105376"/>
            <a:ext cx="2258012" cy="676376"/>
          </a:xfrm>
          <a:prstGeom prst="straightConnector1">
            <a:avLst/>
          </a:prstGeom>
          <a:ln w="127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4955319"/>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79BD9AC-D282-1647-83FF-87564CB4DE5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779061" y="2533650"/>
            <a:ext cx="5753100" cy="2889250"/>
          </a:xfrm>
        </p:spPr>
      </p:pic>
      <p:sp>
        <p:nvSpPr>
          <p:cNvPr id="3" name="TextBox 2">
            <a:extLst>
              <a:ext uri="{FF2B5EF4-FFF2-40B4-BE49-F238E27FC236}">
                <a16:creationId xmlns:a16="http://schemas.microsoft.com/office/drawing/2014/main" id="{4AC59669-6B24-4C4F-88B9-4AF2125786FB}"/>
              </a:ext>
            </a:extLst>
          </p:cNvPr>
          <p:cNvSpPr txBox="1"/>
          <p:nvPr/>
        </p:nvSpPr>
        <p:spPr>
          <a:xfrm>
            <a:off x="102683" y="540646"/>
            <a:ext cx="7429478" cy="1231106"/>
          </a:xfrm>
          <a:prstGeom prst="rect">
            <a:avLst/>
          </a:prstGeom>
          <a:noFill/>
        </p:spPr>
        <p:txBody>
          <a:bodyPr wrap="square" rtlCol="0">
            <a:spAutoFit/>
          </a:bodyPr>
          <a:lstStyle/>
          <a:p>
            <a:endParaRPr lang="ru-RU" dirty="0">
              <a:solidFill>
                <a:srgbClr val="FF0000"/>
              </a:solidFill>
            </a:endParaRPr>
          </a:p>
          <a:p>
            <a:r>
              <a:rPr lang="en-US" sz="3200" dirty="0">
                <a:solidFill>
                  <a:srgbClr val="FF0000"/>
                </a:solidFill>
              </a:rPr>
              <a:t>14: </a:t>
            </a:r>
            <a:r>
              <a:rPr lang="ru-RU" sz="3200" dirty="0">
                <a:solidFill>
                  <a:srgbClr val="FF0000"/>
                </a:solidFill>
              </a:rPr>
              <a:t> </a:t>
            </a:r>
            <a:r>
              <a:rPr lang="en-US" sz="3200" dirty="0">
                <a:solidFill>
                  <a:srgbClr val="FF0000"/>
                </a:solidFill>
              </a:rPr>
              <a:t>f(t):  f(0)=1, </a:t>
            </a:r>
            <a:r>
              <a:rPr lang="ru-RU" sz="3200" dirty="0">
                <a:solidFill>
                  <a:srgbClr val="FF0000"/>
                </a:solidFill>
              </a:rPr>
              <a:t>1/</a:t>
            </a:r>
            <a:r>
              <a:rPr lang="en-US" sz="3200" dirty="0">
                <a:solidFill>
                  <a:srgbClr val="FF0000"/>
                </a:solidFill>
                <a:latin typeface="Symbol" pitchFamily="2" charset="2"/>
              </a:rPr>
              <a:t>m </a:t>
            </a:r>
            <a:r>
              <a:rPr lang="ru-RU" sz="3200" dirty="0">
                <a:solidFill>
                  <a:srgbClr val="FF0000"/>
                </a:solidFill>
              </a:rPr>
              <a:t>&gt;&gt;</a:t>
            </a:r>
            <a:r>
              <a:rPr lang="en-US" sz="3200" dirty="0">
                <a:solidFill>
                  <a:srgbClr val="FF0000"/>
                </a:solidFill>
              </a:rPr>
              <a:t> N &gt;&gt; 1</a:t>
            </a:r>
            <a:r>
              <a:rPr lang="ru-RU" sz="3200" dirty="0">
                <a:solidFill>
                  <a:srgbClr val="FF0000"/>
                </a:solidFill>
              </a:rPr>
              <a:t>/</a:t>
            </a:r>
            <a:r>
              <a:rPr lang="en-US" sz="3200" dirty="0">
                <a:solidFill>
                  <a:srgbClr val="FF0000"/>
                </a:solidFill>
              </a:rPr>
              <a:t>s: </a:t>
            </a:r>
          </a:p>
          <a:p>
            <a:endParaRPr lang="en-US" sz="2400" dirty="0">
              <a:solidFill>
                <a:srgbClr val="FF0000"/>
              </a:solidFill>
            </a:endParaRPr>
          </a:p>
        </p:txBody>
      </p:sp>
    </p:spTree>
    <p:extLst>
      <p:ext uri="{BB962C8B-B14F-4D97-AF65-F5344CB8AC3E}">
        <p14:creationId xmlns:p14="http://schemas.microsoft.com/office/powerpoint/2010/main" val="109466097"/>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CA244D2-DED9-9E43-B07B-6AB99CD24C73}"/>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07804" y="2243766"/>
            <a:ext cx="5413375" cy="3916363"/>
          </a:xfrm>
        </p:spPr>
      </p:pic>
      <p:sp>
        <p:nvSpPr>
          <p:cNvPr id="8" name="TextBox 7">
            <a:extLst>
              <a:ext uri="{FF2B5EF4-FFF2-40B4-BE49-F238E27FC236}">
                <a16:creationId xmlns:a16="http://schemas.microsoft.com/office/drawing/2014/main" id="{8B2A9061-3BAF-3240-8A76-F085EF7D011E}"/>
              </a:ext>
            </a:extLst>
          </p:cNvPr>
          <p:cNvSpPr txBox="1"/>
          <p:nvPr/>
        </p:nvSpPr>
        <p:spPr>
          <a:xfrm>
            <a:off x="277926" y="884114"/>
            <a:ext cx="5787395" cy="523220"/>
          </a:xfrm>
          <a:prstGeom prst="rect">
            <a:avLst/>
          </a:prstGeom>
          <a:noFill/>
        </p:spPr>
        <p:txBody>
          <a:bodyPr wrap="square">
            <a:spAutoFit/>
          </a:bodyPr>
          <a:lstStyle/>
          <a:p>
            <a:r>
              <a:rPr lang="en-US" sz="2800" dirty="0">
                <a:solidFill>
                  <a:srgbClr val="FF0000"/>
                </a:solidFill>
              </a:rPr>
              <a:t>14: </a:t>
            </a:r>
            <a:r>
              <a:rPr lang="ru-RU" sz="2800" dirty="0">
                <a:solidFill>
                  <a:srgbClr val="FF0000"/>
                </a:solidFill>
              </a:rPr>
              <a:t> </a:t>
            </a:r>
            <a:r>
              <a:rPr lang="en-US" sz="2800" dirty="0">
                <a:solidFill>
                  <a:srgbClr val="FF0000"/>
                </a:solidFill>
              </a:rPr>
              <a:t>f(t):  f(0)=0, </a:t>
            </a:r>
            <a:r>
              <a:rPr lang="ru-RU" sz="2800" dirty="0">
                <a:solidFill>
                  <a:srgbClr val="FF0000"/>
                </a:solidFill>
              </a:rPr>
              <a:t>1/</a:t>
            </a:r>
            <a:r>
              <a:rPr lang="en-US" sz="2800" dirty="0">
                <a:solidFill>
                  <a:srgbClr val="FF0000"/>
                </a:solidFill>
                <a:latin typeface="Symbol" pitchFamily="2" charset="2"/>
              </a:rPr>
              <a:t>m </a:t>
            </a:r>
            <a:r>
              <a:rPr lang="ru-RU" sz="2800" dirty="0">
                <a:solidFill>
                  <a:srgbClr val="FF0000"/>
                </a:solidFill>
              </a:rPr>
              <a:t>&gt;&gt;</a:t>
            </a:r>
            <a:r>
              <a:rPr lang="en-US" sz="2800" dirty="0">
                <a:solidFill>
                  <a:srgbClr val="FF0000"/>
                </a:solidFill>
              </a:rPr>
              <a:t> N &gt;&gt; 1</a:t>
            </a:r>
            <a:r>
              <a:rPr lang="ru-RU" sz="2800" dirty="0">
                <a:solidFill>
                  <a:srgbClr val="FF0000"/>
                </a:solidFill>
              </a:rPr>
              <a:t>/</a:t>
            </a:r>
            <a:r>
              <a:rPr lang="en-US" sz="2800" dirty="0">
                <a:solidFill>
                  <a:srgbClr val="FF0000"/>
                </a:solidFill>
              </a:rPr>
              <a:t>s: </a:t>
            </a:r>
          </a:p>
        </p:txBody>
      </p:sp>
      <p:sp>
        <p:nvSpPr>
          <p:cNvPr id="4" name="TextBox 3">
            <a:extLst>
              <a:ext uri="{FF2B5EF4-FFF2-40B4-BE49-F238E27FC236}">
                <a16:creationId xmlns:a16="http://schemas.microsoft.com/office/drawing/2014/main" id="{C8F4DE69-B444-0D40-A58A-7F49E37CBB9B}"/>
              </a:ext>
            </a:extLst>
          </p:cNvPr>
          <p:cNvSpPr txBox="1"/>
          <p:nvPr/>
        </p:nvSpPr>
        <p:spPr>
          <a:xfrm>
            <a:off x="5621358" y="1640884"/>
            <a:ext cx="2199641" cy="369332"/>
          </a:xfrm>
          <a:prstGeom prst="rect">
            <a:avLst/>
          </a:prstGeom>
          <a:noFill/>
        </p:spPr>
        <p:txBody>
          <a:bodyPr wrap="none" rtlCol="0">
            <a:spAutoFit/>
          </a:bodyPr>
          <a:lstStyle/>
          <a:p>
            <a:r>
              <a:rPr lang="ru-RU" dirty="0"/>
              <a:t>1 локус, 2 аллели</a:t>
            </a:r>
            <a:endParaRPr lang="en-FR" dirty="0"/>
          </a:p>
        </p:txBody>
      </p:sp>
    </p:spTree>
    <p:extLst>
      <p:ext uri="{BB962C8B-B14F-4D97-AF65-F5344CB8AC3E}">
        <p14:creationId xmlns:p14="http://schemas.microsoft.com/office/powerpoint/2010/main" val="3132059758"/>
      </p:ext>
    </p:extLst>
  </p:cSld>
  <p:clrMapOvr>
    <a:masterClrMapping/>
  </p:clrMapOvr>
  <mc:AlternateContent xmlns:mc="http://schemas.openxmlformats.org/markup-compatibility/2006">
    <mc:Choice xmlns:p14="http://schemas.microsoft.com/office/powerpoint/2010/main" Requires="p14">
      <p:transition spd="slow" p14:dur="800" advTm="0">
        <p:circle/>
      </p:transition>
    </mc:Choice>
    <mc:Fallback>
      <p:transition spd="slow" advTm="0">
        <p:circle/>
      </p:transition>
    </mc:Fallback>
  </mc:AlternateContent>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7420</TotalTime>
  <Words>1067</Words>
  <Application>Microsoft Macintosh PowerPoint</Application>
  <PresentationFormat>On-screen Show (4:3)</PresentationFormat>
  <Paragraphs>161</Paragraphs>
  <Slides>42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Cambria</vt:lpstr>
      <vt:lpstr>Century Gothic</vt:lpstr>
      <vt:lpstr>Symbol</vt:lpstr>
      <vt:lpstr>Wingdings 2</vt:lpstr>
      <vt:lpstr>Plaza</vt:lpstr>
      <vt:lpstr>PowerPoint Presentation</vt:lpstr>
      <vt:lpstr> Контрольная 2: итоги</vt:lpstr>
      <vt:lpstr>План лекции 13</vt:lpstr>
      <vt:lpstr>6: Почему вторая или первая производная?</vt:lpstr>
      <vt:lpstr>7: Ns &lt;&lt; 1: Здесь работает и дрейф и мутация при большом f</vt:lpstr>
      <vt:lpstr>PowerPoint Presentation</vt:lpstr>
      <vt:lpstr>8: Изменение частоты мутантов в пределе очень большой популяции</vt:lpstr>
      <vt:lpstr>PowerPoint Presentation</vt:lpstr>
      <vt:lpstr>PowerPoint Presentation</vt:lpstr>
      <vt:lpstr>9: при изменении внешней среды s меняется как угодно! </vt:lpstr>
      <vt:lpstr>10: Модель 2.0: побег от иммунного отклика</vt:lpstr>
      <vt:lpstr>10: Модель 2.0: побег от иммунного отклика</vt:lpstr>
      <vt:lpstr>10: все это наблюдается так </vt:lpstr>
      <vt:lpstr>11:   Эпистаз: компенсация</vt:lpstr>
      <vt:lpstr>11: Эпистаз: генная регуляторная сеть</vt:lpstr>
      <vt:lpstr>12: Стационарные состояния</vt:lpstr>
      <vt:lpstr>PowerPoint Presentation</vt:lpstr>
      <vt:lpstr>24, 25: Стохастический порог</vt:lpstr>
      <vt:lpstr>24, 25: Аккумуляция невыгодных мутантов и переход  к стационарному состоянию</vt:lpstr>
      <vt:lpstr>В последней серии</vt:lpstr>
      <vt:lpstr>Рекомбинация + мутация</vt:lpstr>
      <vt:lpstr>Модель с рекомбинацией</vt:lpstr>
      <vt:lpstr>Одинокая волна: схема</vt:lpstr>
      <vt:lpstr>PowerPoint Presentation</vt:lpstr>
      <vt:lpstr>Basic approach</vt:lpstr>
      <vt:lpstr>Ветвящийся процесс с делением и рекомбинацией</vt:lpstr>
      <vt:lpstr>Прыгаем в конец. Вероятность  фиксации w(x) схематически</vt:lpstr>
      <vt:lpstr>Ответ для средней вероятности фиксации и скорости адаптации</vt:lpstr>
      <vt:lpstr> Вероятность фиксации</vt:lpstr>
      <vt:lpstr>Эволюция конкретных локусов в многолокусной системе </vt:lpstr>
      <vt:lpstr>Passage experiment</vt:lpstr>
      <vt:lpstr>Как измеряют плотность распределения s по сайтам в эксперименте</vt:lpstr>
      <vt:lpstr>Относительная частота выгодных аллелей</vt:lpstr>
      <vt:lpstr>Плотность распределения выгодных аллелей </vt:lpstr>
      <vt:lpstr>Модель </vt:lpstr>
      <vt:lpstr>Результаты (выборка 100)  </vt:lpstr>
      <vt:lpstr>Ранние времена: отрицательный отбор,  мутация не важна</vt:lpstr>
      <vt:lpstr>Долгие времена:  мутация очень важна</vt:lpstr>
      <vt:lpstr>Аналитический подход</vt:lpstr>
      <vt:lpstr>Монте Карло</vt:lpstr>
      <vt:lpstr>Method of measuring si for each locus i </vt:lpstr>
      <vt:lpstr>PowerPoint Presentation</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 Rouzine</dc:creator>
  <cp:lastModifiedBy>ivan4995@gmail.com</cp:lastModifiedBy>
  <cp:revision>915</cp:revision>
  <dcterms:created xsi:type="dcterms:W3CDTF">2017-09-05T00:08:04Z</dcterms:created>
  <dcterms:modified xsi:type="dcterms:W3CDTF">2021-12-02T21:31:42Z</dcterms:modified>
</cp:coreProperties>
</file>